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7" r:id="rId7"/>
    <p:sldId id="256" r:id="rId8"/>
    <p:sldId id="260" r:id="rId9"/>
    <p:sldId id="274" r:id="rId10"/>
    <p:sldId id="269" r:id="rId11"/>
    <p:sldId id="268" r:id="rId12"/>
    <p:sldId id="272" r:id="rId13"/>
    <p:sldId id="271" r:id="rId14"/>
    <p:sldId id="275" r:id="rId15"/>
    <p:sldId id="273" r:id="rId16"/>
    <p:sldId id="270" r:id="rId17"/>
    <p:sldId id="277" r:id="rId18"/>
    <p:sldId id="279" r:id="rId19"/>
    <p:sldId id="278"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4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ltLang="zh-TW"/>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zh-TW"/>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9/17/2023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9/17/2023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9/17/2023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ltLang="zh-TW"/>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9/17/2023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zh-TW"/>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9/17/2023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zh-TW"/>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9/17/2023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9/17/2023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9/17/2023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ltLang="zh-TW"/>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9/17/2023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ltLang="zh-TW"/>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9/17/2023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ltLang="zh-TW"/>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9/17/2023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ttack.mitre.org/"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attack.mitre.org/"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hyperlink" Target="https://attack.mitre.org/tactics/enterprise/" TargetMode="External"/><Relationship Id="rId7"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https://www.enisa.europa.eu/topics/critical-information-infrastructures-and-services/scada" TargetMode="External"/><Relationship Id="rId11" Type="http://schemas.openxmlformats.org/officeDocument/2006/relationships/image" Target="../media/image20.png"/><Relationship Id="rId5" Type="http://schemas.openxmlformats.org/officeDocument/2006/relationships/hyperlink" Target="https://attack.mitre.org/tactics/ics/" TargetMode="External"/><Relationship Id="rId10" Type="http://schemas.openxmlformats.org/officeDocument/2006/relationships/image" Target="../media/image19.jpg"/><Relationship Id="rId4" Type="http://schemas.openxmlformats.org/officeDocument/2006/relationships/hyperlink" Target="https://attack.mitre.org/tactics/mobile/" TargetMode="Externa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securitytrails.com/blog/cybersecurity-red-blue-team" TargetMode="External"/><Relationship Id="rId2" Type="http://schemas.openxmlformats.org/officeDocument/2006/relationships/image" Target="../media/image2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1684867"/>
            <a:ext cx="6253317" cy="2690180"/>
          </a:xfrm>
        </p:spPr>
        <p:txBody>
          <a:bodyPr>
            <a:normAutofit/>
          </a:bodyPr>
          <a:lstStyle/>
          <a:p>
            <a:r>
              <a:rPr lang="en-US" dirty="0"/>
              <a:t>MITRE</a:t>
            </a:r>
            <a:br>
              <a:rPr lang="en-US" dirty="0"/>
            </a:br>
            <a:r>
              <a:rPr lang="en-US" dirty="0"/>
              <a:t>ENGAGE</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22800"/>
            <a:ext cx="6269347" cy="1071437"/>
          </a:xfrm>
        </p:spPr>
        <p:txBody>
          <a:bodyPr>
            <a:normAutofit/>
          </a:bodyPr>
          <a:lstStyle/>
          <a:p>
            <a:r>
              <a:rPr lang="en-US" altLang="zh-TW" b="0" i="0" dirty="0">
                <a:solidFill>
                  <a:srgbClr val="374151"/>
                </a:solidFill>
                <a:effectLst/>
                <a:latin typeface="Söhne"/>
              </a:rPr>
              <a:t>Empowering Cybersecurity Through Adversary Engagement</a:t>
            </a:r>
            <a:endParaRPr lang="en-US" sz="2400" dirty="0">
              <a:solidFill>
                <a:schemeClr val="tx1">
                  <a:lumMod val="85000"/>
                  <a:lumOff val="15000"/>
                </a:schemeClr>
              </a:solidFill>
            </a:endParaRP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87247C7-C900-4675-AF3E-CC1607A4F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29" y="1892164"/>
            <a:ext cx="3447484" cy="3447484"/>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CF5F093C-AC43-417F-8E7A-E1E353FFCB87}"/>
              </a:ext>
            </a:extLst>
          </p:cNvPr>
          <p:cNvSpPr txBox="1"/>
          <p:nvPr/>
        </p:nvSpPr>
        <p:spPr>
          <a:xfrm>
            <a:off x="10440022" y="6246790"/>
            <a:ext cx="2039846" cy="369332"/>
          </a:xfrm>
          <a:prstGeom prst="rect">
            <a:avLst/>
          </a:prstGeom>
          <a:noFill/>
        </p:spPr>
        <p:txBody>
          <a:bodyPr wrap="square" rtlCol="0">
            <a:spAutoFit/>
          </a:bodyPr>
          <a:lstStyle/>
          <a:p>
            <a:r>
              <a:rPr lang="en-IN" altLang="zh-TW" dirty="0"/>
              <a:t>- SANDHYA</a:t>
            </a:r>
            <a:endParaRPr lang="zh-TW" alt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652272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a:extLst>
              <a:ext uri="{FF2B5EF4-FFF2-40B4-BE49-F238E27FC236}">
                <a16:creationId xmlns:a16="http://schemas.microsoft.com/office/drawing/2014/main" id="{9BF1A7A8-85AC-4220-88CA-8F907D112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4" y="1735794"/>
            <a:ext cx="4530382" cy="25483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A09F5A-1611-46AE-9C3B-103A5AD46960}"/>
              </a:ext>
            </a:extLst>
          </p:cNvPr>
          <p:cNvSpPr txBox="1"/>
          <p:nvPr/>
        </p:nvSpPr>
        <p:spPr>
          <a:xfrm>
            <a:off x="1097280" y="946898"/>
            <a:ext cx="3478106" cy="646331"/>
          </a:xfrm>
          <a:prstGeom prst="rect">
            <a:avLst/>
          </a:prstGeom>
          <a:noFill/>
        </p:spPr>
        <p:txBody>
          <a:bodyPr wrap="square" rtlCol="0">
            <a:spAutoFit/>
          </a:bodyPr>
          <a:lstStyle/>
          <a:p>
            <a:r>
              <a:rPr lang="en-IN" altLang="zh-TW" b="1" i="0" dirty="0">
                <a:effectLst/>
                <a:latin typeface="Segoe UI Variable Text" pitchFamily="2" charset="0"/>
              </a:rPr>
              <a:t>The Pyramid of Pain:</a:t>
            </a:r>
          </a:p>
          <a:p>
            <a:endParaRPr lang="zh-TW" altLang="en-US" dirty="0"/>
          </a:p>
        </p:txBody>
      </p:sp>
      <p:sp>
        <p:nvSpPr>
          <p:cNvPr id="6" name="TextBox 5">
            <a:extLst>
              <a:ext uri="{FF2B5EF4-FFF2-40B4-BE49-F238E27FC236}">
                <a16:creationId xmlns:a16="http://schemas.microsoft.com/office/drawing/2014/main" id="{213D8859-2702-4187-BFFE-E85E12457958}"/>
              </a:ext>
            </a:extLst>
          </p:cNvPr>
          <p:cNvSpPr txBox="1"/>
          <p:nvPr/>
        </p:nvSpPr>
        <p:spPr>
          <a:xfrm>
            <a:off x="4641842" y="158002"/>
            <a:ext cx="7535069" cy="6463308"/>
          </a:xfrm>
          <a:prstGeom prst="rect">
            <a:avLst/>
          </a:prstGeom>
          <a:noFill/>
        </p:spPr>
        <p:txBody>
          <a:bodyPr wrap="square" rtlCol="0">
            <a:spAutoFit/>
          </a:bodyPr>
          <a:lstStyle/>
          <a:p>
            <a:r>
              <a:rPr lang="en-IN" altLang="zh-TW" b="1" i="0" dirty="0">
                <a:effectLst/>
                <a:latin typeface="Trebuchet MS" panose="020B0603020202020204" pitchFamily="34" charset="0"/>
              </a:rPr>
              <a:t>Types of Indicators</a:t>
            </a:r>
          </a:p>
          <a:p>
            <a:endParaRPr lang="en-IN" altLang="zh-TW" b="1" i="0" dirty="0">
              <a:effectLst/>
              <a:latin typeface="Trebuchet MS" panose="020B0603020202020204" pitchFamily="34" charset="0"/>
            </a:endParaRPr>
          </a:p>
          <a:p>
            <a:pPr algn="l">
              <a:buFont typeface="+mj-lt"/>
              <a:buAutoNum type="arabicPeriod"/>
            </a:pPr>
            <a:r>
              <a:rPr lang="en-US" altLang="zh-TW" sz="1400" b="1" i="0" dirty="0">
                <a:solidFill>
                  <a:schemeClr val="bg1">
                    <a:lumMod val="95000"/>
                  </a:schemeClr>
                </a:solidFill>
                <a:effectLst/>
                <a:latin typeface="Trebuchet MS" panose="020B0603020202020204" pitchFamily="34" charset="0"/>
              </a:rPr>
              <a:t>Hash Values:</a:t>
            </a:r>
            <a:r>
              <a:rPr lang="en-US" altLang="zh-TW" sz="1400" b="0" i="0" dirty="0">
                <a:solidFill>
                  <a:schemeClr val="bg1">
                    <a:lumMod val="95000"/>
                  </a:schemeClr>
                </a:solidFill>
                <a:effectLst/>
                <a:latin typeface="Trebuchet MS" panose="020B0603020202020204" pitchFamily="34" charset="0"/>
              </a:rPr>
              <a:t> SHA1, MD5 or other similar hashes that correspond to specific suspicious or malicious files.</a:t>
            </a:r>
            <a:r>
              <a:rPr lang="en-US" altLang="zh-TW" sz="1400" b="0" i="0" dirty="0">
                <a:solidFill>
                  <a:schemeClr val="bg1">
                    <a:lumMod val="95000"/>
                  </a:schemeClr>
                </a:solidFill>
                <a:effectLst/>
                <a:latin typeface="Söhne"/>
              </a:rPr>
              <a:t> These serve as unique fingerprints for files, aiding in malware identification. However, they can change significantly with even minor file alterations, making them less stable for detection.</a:t>
            </a:r>
            <a:endParaRPr lang="en-US" altLang="zh-TW" sz="1400" b="0" i="0" dirty="0">
              <a:solidFill>
                <a:schemeClr val="bg1">
                  <a:lumMod val="95000"/>
                </a:schemeClr>
              </a:solidFill>
              <a:effectLst/>
              <a:latin typeface="Trebuchet MS" panose="020B0603020202020204" pitchFamily="34" charset="0"/>
            </a:endParaRPr>
          </a:p>
          <a:p>
            <a:pPr algn="l">
              <a:buFont typeface="+mj-lt"/>
              <a:buAutoNum type="arabicPeriod"/>
            </a:pPr>
            <a:r>
              <a:rPr lang="en-US" altLang="zh-TW" sz="1400" b="0" i="0" dirty="0">
                <a:solidFill>
                  <a:schemeClr val="bg1">
                    <a:lumMod val="95000"/>
                  </a:schemeClr>
                </a:solidFill>
                <a:effectLst/>
                <a:latin typeface="Trebuchet MS" panose="020B0603020202020204" pitchFamily="34" charset="0"/>
              </a:rPr>
              <a:t> </a:t>
            </a:r>
            <a:r>
              <a:rPr lang="en-US" altLang="zh-TW" sz="1400" b="1" i="0" dirty="0">
                <a:solidFill>
                  <a:schemeClr val="bg1">
                    <a:lumMod val="95000"/>
                  </a:schemeClr>
                </a:solidFill>
                <a:effectLst/>
                <a:latin typeface="Trebuchet MS" panose="020B0603020202020204" pitchFamily="34" charset="0"/>
              </a:rPr>
              <a:t>IP Addresses</a:t>
            </a:r>
            <a:r>
              <a:rPr lang="en-US" altLang="zh-TW" sz="1600" b="0" i="0" dirty="0">
                <a:solidFill>
                  <a:schemeClr val="bg1">
                    <a:lumMod val="95000"/>
                  </a:schemeClr>
                </a:solidFill>
                <a:effectLst/>
                <a:latin typeface="Trebuchet MS" panose="020B0603020202020204" pitchFamily="34" charset="0"/>
              </a:rPr>
              <a:t>: </a:t>
            </a:r>
            <a:r>
              <a:rPr lang="en-US" altLang="zh-TW" sz="1600" b="0" i="0" dirty="0">
                <a:solidFill>
                  <a:schemeClr val="bg1">
                    <a:lumMod val="95000"/>
                  </a:schemeClr>
                </a:solidFill>
                <a:effectLst/>
                <a:latin typeface="Söhne"/>
              </a:rPr>
              <a:t>These are essential for network locations but are easily alterable by attackers, especially if they use tools like Tor or proxies. Blocking one IP address often doesn't hinder them significantly.</a:t>
            </a:r>
          </a:p>
          <a:p>
            <a:pPr algn="l">
              <a:buFont typeface="+mj-lt"/>
              <a:buAutoNum type="arabicPeriod"/>
            </a:pPr>
            <a:r>
              <a:rPr lang="en-US" altLang="zh-TW" sz="1600" b="1" i="0" dirty="0">
                <a:solidFill>
                  <a:schemeClr val="bg1">
                    <a:lumMod val="95000"/>
                  </a:schemeClr>
                </a:solidFill>
                <a:effectLst/>
                <a:latin typeface="Söhne"/>
              </a:rPr>
              <a:t>Domain Names</a:t>
            </a:r>
            <a:r>
              <a:rPr lang="en-US" altLang="zh-TW" sz="1600" b="0" i="0" dirty="0">
                <a:solidFill>
                  <a:schemeClr val="bg1">
                    <a:lumMod val="95000"/>
                  </a:schemeClr>
                </a:solidFill>
                <a:effectLst/>
                <a:latin typeface="Söhne"/>
              </a:rPr>
              <a:t>: Web addresses, including subdomains, are relatively stable compared to IP addresses as they require registration and hosting. However, some DNS providers make domain switching feasible for attackers.</a:t>
            </a:r>
          </a:p>
          <a:p>
            <a:pPr algn="l">
              <a:buFont typeface="+mj-lt"/>
              <a:buAutoNum type="arabicPeriod"/>
            </a:pPr>
            <a:r>
              <a:rPr lang="en-US" altLang="zh-TW" sz="1600" b="1" i="0" dirty="0">
                <a:solidFill>
                  <a:schemeClr val="bg1">
                    <a:lumMod val="95000"/>
                  </a:schemeClr>
                </a:solidFill>
                <a:effectLst/>
                <a:latin typeface="Söhne"/>
              </a:rPr>
              <a:t>Network Artifacts</a:t>
            </a:r>
            <a:r>
              <a:rPr lang="en-US" altLang="zh-TW" sz="1600" b="0" i="0" dirty="0">
                <a:solidFill>
                  <a:schemeClr val="bg1">
                    <a:lumMod val="95000"/>
                  </a:schemeClr>
                </a:solidFill>
                <a:effectLst/>
                <a:latin typeface="Söhne"/>
              </a:rPr>
              <a:t>: These are observable signs of adversary activity on a network, such as specific patterns in URIs or distinctive values in network protocols. Detecting and blocking network artifacts can disrupt malicious actions.</a:t>
            </a:r>
          </a:p>
          <a:p>
            <a:pPr algn="l">
              <a:buFont typeface="+mj-lt"/>
              <a:buAutoNum type="arabicPeriod"/>
            </a:pPr>
            <a:r>
              <a:rPr lang="en-US" altLang="zh-TW" sz="1600" b="1" i="0" dirty="0">
                <a:solidFill>
                  <a:schemeClr val="bg1">
                    <a:lumMod val="95000"/>
                  </a:schemeClr>
                </a:solidFill>
                <a:effectLst/>
                <a:latin typeface="Söhne"/>
              </a:rPr>
              <a:t>Host Artifacts</a:t>
            </a:r>
            <a:r>
              <a:rPr lang="en-US" altLang="zh-TW" sz="1600" b="0" i="0" dirty="0">
                <a:solidFill>
                  <a:schemeClr val="bg1">
                    <a:lumMod val="95000"/>
                  </a:schemeClr>
                </a:solidFill>
                <a:effectLst/>
                <a:latin typeface="Söhne"/>
              </a:rPr>
              <a:t>: These are observable signs of adversary activities on host systems, like registry changes or specific file names. Responding to host artifacts can disrupt an attacker's operations on compromised systems.</a:t>
            </a:r>
          </a:p>
          <a:p>
            <a:pPr algn="l">
              <a:buFont typeface="+mj-lt"/>
              <a:buAutoNum type="arabicPeriod"/>
            </a:pPr>
            <a:r>
              <a:rPr lang="en-US" altLang="zh-TW" sz="1600" b="1" i="0" dirty="0">
                <a:solidFill>
                  <a:schemeClr val="bg1">
                    <a:lumMod val="95000"/>
                  </a:schemeClr>
                </a:solidFill>
                <a:effectLst/>
                <a:latin typeface="Söhne"/>
              </a:rPr>
              <a:t>Tools</a:t>
            </a:r>
            <a:r>
              <a:rPr lang="en-US" altLang="zh-TW" sz="1600" b="0" i="0" dirty="0">
                <a:solidFill>
                  <a:schemeClr val="bg1">
                    <a:lumMod val="95000"/>
                  </a:schemeClr>
                </a:solidFill>
                <a:effectLst/>
                <a:latin typeface="Söhne"/>
              </a:rPr>
              <a:t>: Attackers use various software tools, like backdoors or password crackers. Blocking these tools forces attackers to find or develop new ones, consuming their time and resources.</a:t>
            </a:r>
          </a:p>
          <a:p>
            <a:pPr algn="l">
              <a:buFont typeface="+mj-lt"/>
              <a:buAutoNum type="arabicPeriod"/>
            </a:pPr>
            <a:r>
              <a:rPr lang="en-US" altLang="zh-TW" sz="1600" b="1" i="0" dirty="0">
                <a:solidFill>
                  <a:schemeClr val="bg1">
                    <a:lumMod val="95000"/>
                  </a:schemeClr>
                </a:solidFill>
                <a:effectLst/>
                <a:latin typeface="Söhne"/>
              </a:rPr>
              <a:t>Tactics, Techniques, and Procedures (TTPs)</a:t>
            </a:r>
            <a:r>
              <a:rPr lang="en-US" altLang="zh-TW" sz="1600" b="0" i="0" dirty="0">
                <a:solidFill>
                  <a:schemeClr val="bg1">
                    <a:lumMod val="95000"/>
                  </a:schemeClr>
                </a:solidFill>
                <a:effectLst/>
                <a:latin typeface="Söhne"/>
              </a:rPr>
              <a:t>: TTPs represent how adversaries execute their missions. For example, "spearphishing" is a common tactic for network entry. Disrupting TTPs forces attackers to change their entire approach, which can be highly disruptive to their operations.</a:t>
            </a:r>
          </a:p>
          <a:p>
            <a:pPr algn="l">
              <a:buFont typeface="+mj-lt"/>
              <a:buAutoNum type="arabicPeriod"/>
            </a:pPr>
            <a:endParaRPr lang="zh-TW" altLang="en-US" dirty="0"/>
          </a:p>
        </p:txBody>
      </p:sp>
    </p:spTree>
    <p:extLst>
      <p:ext uri="{BB962C8B-B14F-4D97-AF65-F5344CB8AC3E}">
        <p14:creationId xmlns:p14="http://schemas.microsoft.com/office/powerpoint/2010/main" val="3349347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fontScale="92500" lnSpcReduction="20000"/>
          </a:bodyPr>
          <a:lstStyle/>
          <a:p>
            <a:pPr algn="just"/>
            <a:r>
              <a:rPr lang="en-US" altLang="zh-TW" sz="1800" b="1" i="1" u="none" strike="noStrike" dirty="0">
                <a:solidFill>
                  <a:srgbClr val="00919C"/>
                </a:solidFill>
                <a:effectLst/>
                <a:latin typeface="Arial" panose="020B0604020202020204" pitchFamily="34" charset="0"/>
                <a:ea typeface="新細明體" panose="02020500000000000000" pitchFamily="18" charset="-120"/>
                <a:cs typeface="Arial" panose="020B0604020202020204" pitchFamily="34" charset="0"/>
                <a:hlinkClick r:id="rId2"/>
              </a:rPr>
              <a:t>MITRE ATT&amp;CK</a:t>
            </a:r>
            <a:r>
              <a:rPr lang="en-US" altLang="zh-TW" sz="1800" b="1" i="1" u="none" strike="noStrike" dirty="0">
                <a:solidFill>
                  <a:srgbClr val="00919C"/>
                </a:solidFill>
                <a:effectLst/>
                <a:latin typeface="Arial" panose="020B0604020202020204" pitchFamily="34" charset="0"/>
                <a:ea typeface="新細明體" panose="02020500000000000000" pitchFamily="18" charset="-120"/>
                <a:cs typeface="Arial" panose="020B0604020202020204" pitchFamily="34" charset="0"/>
              </a:rPr>
              <a:t> </a:t>
            </a:r>
            <a:r>
              <a:rPr lang="en-US" altLang="zh-TW" sz="1800" i="1" dirty="0">
                <a:solidFill>
                  <a:srgbClr val="333546"/>
                </a:solidFill>
                <a:effectLst/>
                <a:latin typeface="Arial" panose="020B0604020202020204" pitchFamily="34" charset="0"/>
                <a:ea typeface="新細明體" panose="02020500000000000000" pitchFamily="18" charset="-120"/>
                <a:cs typeface="Arial" panose="020B0604020202020204" pitchFamily="34" charset="0"/>
              </a:rPr>
              <a:t> </a:t>
            </a:r>
            <a:r>
              <a:rPr lang="en-US" altLang="zh-TW" sz="1800" b="1" i="1" dirty="0">
                <a:solidFill>
                  <a:schemeClr val="bg1"/>
                </a:solidFill>
                <a:effectLst/>
                <a:latin typeface="Arial" panose="020B0604020202020204" pitchFamily="34" charset="0"/>
                <a:ea typeface="新細明體" panose="02020500000000000000" pitchFamily="18" charset="-120"/>
                <a:cs typeface="Arial" panose="020B0604020202020204" pitchFamily="34" charset="0"/>
              </a:rPr>
              <a:t>is a comprehensive knowledge base and framework for understanding and categorizing adversary behavior</a:t>
            </a:r>
            <a:r>
              <a:rPr lang="en-US" altLang="zh-TW" sz="1800" i="1" dirty="0">
                <a:solidFill>
                  <a:schemeClr val="bg1"/>
                </a:solidFill>
                <a:effectLst/>
                <a:latin typeface="Arial" panose="020B0604020202020204" pitchFamily="34" charset="0"/>
                <a:ea typeface="新細明體" panose="02020500000000000000" pitchFamily="18" charset="-120"/>
                <a:cs typeface="Arial" panose="020B0604020202020204" pitchFamily="34" charset="0"/>
              </a:rPr>
              <a:t> based on real-work observations of various phases of their attack lifecycle.</a:t>
            </a:r>
            <a:endParaRPr lang="zh-TW" altLang="zh-TW" sz="1800" i="1" dirty="0">
              <a:solidFill>
                <a:schemeClr val="bg1"/>
              </a:solidFill>
              <a:effectLst/>
              <a:latin typeface="Arial" panose="020B0604020202020204" pitchFamily="34" charset="0"/>
              <a:ea typeface="新細明體" panose="02020500000000000000" pitchFamily="18" charset="-120"/>
              <a:cs typeface="Arial" panose="020B0604020202020204" pitchFamily="34" charset="0"/>
            </a:endParaRPr>
          </a:p>
          <a:p>
            <a:endParaRPr lang="en-US" dirty="0">
              <a:solidFill>
                <a:schemeClr val="bg1"/>
              </a:solidFill>
            </a:endParaRPr>
          </a:p>
        </p:txBody>
      </p:sp>
      <p:pic>
        <p:nvPicPr>
          <p:cNvPr id="6" name="Picture 5">
            <a:extLst>
              <a:ext uri="{FF2B5EF4-FFF2-40B4-BE49-F238E27FC236}">
                <a16:creationId xmlns:a16="http://schemas.microsoft.com/office/drawing/2014/main" id="{E13FB34D-0075-4387-BBCC-9B136DB12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59" cy="6858000"/>
          </a:xfrm>
          <a:prstGeom prst="rect">
            <a:avLst/>
          </a:prstGeom>
        </p:spPr>
      </p:pic>
    </p:spTree>
    <p:extLst>
      <p:ext uri="{BB962C8B-B14F-4D97-AF65-F5344CB8AC3E}">
        <p14:creationId xmlns:p14="http://schemas.microsoft.com/office/powerpoint/2010/main" val="185881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E032822A-E75D-4A2E-876F-3A585936D8DF}"/>
              </a:ext>
            </a:extLst>
          </p:cNvPr>
          <p:cNvSpPr txBox="1"/>
          <p:nvPr/>
        </p:nvSpPr>
        <p:spPr>
          <a:xfrm>
            <a:off x="533399" y="381000"/>
            <a:ext cx="10744201" cy="60016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US" altLang="zh-TW" sz="2400" b="1" i="1" dirty="0">
                <a:solidFill>
                  <a:srgbClr val="333546"/>
                </a:solidFill>
                <a:effectLst/>
                <a:latin typeface="Inter"/>
              </a:rPr>
              <a:t>Each technique in the MITRE ATT&amp;CK framework provides specific information:</a:t>
            </a:r>
          </a:p>
          <a:p>
            <a:pPr algn="l"/>
            <a:endParaRPr lang="en-US" altLang="zh-TW" sz="2400" b="1" i="1" dirty="0">
              <a:solidFill>
                <a:srgbClr val="333546"/>
              </a:solidFill>
              <a:effectLst/>
              <a:latin typeface="Inter"/>
            </a:endParaRPr>
          </a:p>
          <a:p>
            <a:pPr algn="l">
              <a:buFont typeface="Arial" panose="020B0604020202020204" pitchFamily="34" charset="0"/>
              <a:buChar char="•"/>
            </a:pPr>
            <a:r>
              <a:rPr lang="en-US" altLang="zh-TW" sz="2400" b="0" i="1" u="sng" dirty="0">
                <a:solidFill>
                  <a:srgbClr val="333546"/>
                </a:solidFill>
                <a:effectLst/>
                <a:latin typeface="Inter"/>
              </a:rPr>
              <a:t>ID</a:t>
            </a:r>
            <a:r>
              <a:rPr lang="en-US" altLang="zh-TW" sz="2400" b="0" i="1" dirty="0">
                <a:solidFill>
                  <a:srgbClr val="333546"/>
                </a:solidFill>
                <a:effectLst/>
                <a:latin typeface="Inter"/>
              </a:rPr>
              <a:t>: An identifier presented in the format "Txxx": for example, phishing is T1566 and sandbox evasion is T1497.</a:t>
            </a:r>
          </a:p>
          <a:p>
            <a:pPr algn="l">
              <a:buFont typeface="Arial" panose="020B0604020202020204" pitchFamily="34" charset="0"/>
              <a:buChar char="•"/>
            </a:pPr>
            <a:r>
              <a:rPr lang="en-US" altLang="zh-TW" sz="2400" b="0" i="1" u="sng" dirty="0">
                <a:solidFill>
                  <a:srgbClr val="333546"/>
                </a:solidFill>
                <a:effectLst/>
                <a:latin typeface="Inter"/>
              </a:rPr>
              <a:t>Sub-techniques</a:t>
            </a:r>
            <a:r>
              <a:rPr lang="en-US" altLang="zh-TW" sz="2400" b="0" i="1" dirty="0">
                <a:solidFill>
                  <a:srgbClr val="333546"/>
                </a:solidFill>
                <a:effectLst/>
                <a:latin typeface="Inter"/>
              </a:rPr>
              <a:t>: Refers to the more specific techniques, or distinct ways in which a technique is carried out by an adversary.</a:t>
            </a:r>
          </a:p>
          <a:p>
            <a:pPr algn="l">
              <a:buFont typeface="Arial" panose="020B0604020202020204" pitchFamily="34" charset="0"/>
              <a:buChar char="•"/>
            </a:pPr>
            <a:r>
              <a:rPr lang="en-US" altLang="zh-TW" sz="2400" b="0" i="1" u="sng" dirty="0">
                <a:solidFill>
                  <a:srgbClr val="333546"/>
                </a:solidFill>
                <a:effectLst/>
                <a:latin typeface="Inter"/>
              </a:rPr>
              <a:t>Tactic</a:t>
            </a:r>
            <a:r>
              <a:rPr lang="en-US" altLang="zh-TW" sz="2400" b="0" i="1" dirty="0">
                <a:solidFill>
                  <a:srgbClr val="333546"/>
                </a:solidFill>
                <a:effectLst/>
                <a:latin typeface="Inter"/>
              </a:rPr>
              <a:t>: The objective of the technique.</a:t>
            </a:r>
          </a:p>
          <a:p>
            <a:pPr algn="l">
              <a:buFont typeface="Arial" panose="020B0604020202020204" pitchFamily="34" charset="0"/>
              <a:buChar char="•"/>
            </a:pPr>
            <a:r>
              <a:rPr lang="en-US" altLang="zh-TW" sz="2400" b="0" i="1" u="sng" dirty="0">
                <a:solidFill>
                  <a:srgbClr val="333546"/>
                </a:solidFill>
                <a:effectLst/>
                <a:latin typeface="Inter"/>
              </a:rPr>
              <a:t>Platforms</a:t>
            </a:r>
            <a:r>
              <a:rPr lang="en-US" altLang="zh-TW" sz="2400" b="0" i="1" dirty="0">
                <a:solidFill>
                  <a:srgbClr val="333546"/>
                </a:solidFill>
                <a:effectLst/>
                <a:latin typeface="Inter"/>
              </a:rPr>
              <a:t>: Different platforms (Windows, Linux, macOS, cloud, etc.) to which the technique is applicable.</a:t>
            </a:r>
          </a:p>
          <a:p>
            <a:pPr algn="l">
              <a:buFont typeface="Arial" panose="020B0604020202020204" pitchFamily="34" charset="0"/>
              <a:buChar char="•"/>
            </a:pPr>
            <a:r>
              <a:rPr lang="en-US" altLang="zh-TW" sz="2400" b="0" i="1" u="sng" dirty="0">
                <a:solidFill>
                  <a:srgbClr val="333546"/>
                </a:solidFill>
                <a:effectLst/>
                <a:latin typeface="Inter"/>
              </a:rPr>
              <a:t>Data sources</a:t>
            </a:r>
            <a:r>
              <a:rPr lang="en-US" altLang="zh-TW" sz="2400" b="0" i="1" dirty="0">
                <a:solidFill>
                  <a:srgbClr val="333546"/>
                </a:solidFill>
                <a:effectLst/>
                <a:latin typeface="Inter"/>
              </a:rPr>
              <a:t>: Sources for information that can identify the technique, usually collected by a logging system.</a:t>
            </a:r>
          </a:p>
          <a:p>
            <a:pPr algn="l">
              <a:buFont typeface="Arial" panose="020B0604020202020204" pitchFamily="34" charset="0"/>
              <a:buChar char="•"/>
            </a:pPr>
            <a:r>
              <a:rPr lang="en-US" altLang="zh-TW" sz="2400" b="0" i="1" u="sng" dirty="0">
                <a:solidFill>
                  <a:srgbClr val="333546"/>
                </a:solidFill>
                <a:effectLst/>
                <a:latin typeface="Inter"/>
              </a:rPr>
              <a:t>Procedures</a:t>
            </a:r>
            <a:r>
              <a:rPr lang="en-US" altLang="zh-TW" sz="2400" b="0" i="1" dirty="0">
                <a:solidFill>
                  <a:srgbClr val="333546"/>
                </a:solidFill>
                <a:effectLst/>
                <a:latin typeface="Inter"/>
              </a:rPr>
              <a:t>: Specific ways in which threat groups used the technique to reach their objective.</a:t>
            </a:r>
          </a:p>
          <a:p>
            <a:pPr algn="l">
              <a:buFont typeface="Arial" panose="020B0604020202020204" pitchFamily="34" charset="0"/>
              <a:buChar char="•"/>
            </a:pPr>
            <a:r>
              <a:rPr lang="en-US" altLang="zh-TW" sz="2400" b="0" i="1" u="sng" dirty="0">
                <a:solidFill>
                  <a:srgbClr val="333546"/>
                </a:solidFill>
                <a:effectLst/>
                <a:latin typeface="Inter"/>
              </a:rPr>
              <a:t>Mitigation</a:t>
            </a:r>
            <a:r>
              <a:rPr lang="en-US" altLang="zh-TW" sz="2400" b="0" i="1" dirty="0">
                <a:solidFill>
                  <a:srgbClr val="333546"/>
                </a:solidFill>
                <a:effectLst/>
                <a:latin typeface="Inter"/>
              </a:rPr>
              <a:t>: Mitigation and defense strategies for the technique.</a:t>
            </a:r>
          </a:p>
          <a:p>
            <a:pPr algn="l">
              <a:buFont typeface="Arial" panose="020B0604020202020204" pitchFamily="34" charset="0"/>
              <a:buChar char="•"/>
            </a:pPr>
            <a:r>
              <a:rPr lang="en-US" altLang="zh-TW" sz="2400" b="0" i="1" u="sng" dirty="0">
                <a:solidFill>
                  <a:srgbClr val="333546"/>
                </a:solidFill>
                <a:effectLst/>
                <a:latin typeface="Inter"/>
              </a:rPr>
              <a:t>Detection</a:t>
            </a:r>
            <a:r>
              <a:rPr lang="en-US" altLang="zh-TW" sz="2400" b="0" i="1" dirty="0">
                <a:solidFill>
                  <a:srgbClr val="333546"/>
                </a:solidFill>
                <a:effectLst/>
                <a:latin typeface="Inter"/>
              </a:rPr>
              <a:t>: Methods for detecting adversaries on a network and indicators of compromise(IoC)</a:t>
            </a:r>
            <a:endParaRPr lang="zh-TW" altLang="en-US" i="1" dirty="0"/>
          </a:p>
        </p:txBody>
      </p:sp>
    </p:spTree>
    <p:extLst>
      <p:ext uri="{BB962C8B-B14F-4D97-AF65-F5344CB8AC3E}">
        <p14:creationId xmlns:p14="http://schemas.microsoft.com/office/powerpoint/2010/main" val="1821572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F05D2B79-B589-4D74-BE22-1466C925E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6733"/>
            <a:ext cx="12222480" cy="5848118"/>
          </a:xfrm>
          <a:prstGeom prst="rect">
            <a:avLst/>
          </a:prstGeom>
        </p:spPr>
      </p:pic>
      <p:sp>
        <p:nvSpPr>
          <p:cNvPr id="12" name="TextBox 11">
            <a:extLst>
              <a:ext uri="{FF2B5EF4-FFF2-40B4-BE49-F238E27FC236}">
                <a16:creationId xmlns:a16="http://schemas.microsoft.com/office/drawing/2014/main" id="{6A704485-19A1-4696-97C2-90436DB6D038}"/>
              </a:ext>
            </a:extLst>
          </p:cNvPr>
          <p:cNvSpPr txBox="1"/>
          <p:nvPr/>
        </p:nvSpPr>
        <p:spPr>
          <a:xfrm>
            <a:off x="30480" y="321733"/>
            <a:ext cx="12159979" cy="369332"/>
          </a:xfrm>
          <a:prstGeom prst="rect">
            <a:avLst/>
          </a:prstGeom>
          <a:noFill/>
        </p:spPr>
        <p:txBody>
          <a:bodyPr wrap="square" rtlCol="0">
            <a:spAutoFit/>
          </a:bodyPr>
          <a:lstStyle/>
          <a:p>
            <a:pPr algn="ctr"/>
            <a:r>
              <a:rPr lang="en-IN" altLang="zh-TW" b="1" dirty="0"/>
              <a:t>MITRE ATT</a:t>
            </a:r>
            <a:r>
              <a:rPr lang="en-US" altLang="zh-TW" sz="1800" b="1" dirty="0">
                <a:effectLst/>
                <a:latin typeface="Bahnschrift SemiBold" panose="020B0502040204020203" pitchFamily="34" charset="0"/>
                <a:ea typeface="新細明體" panose="02020500000000000000" pitchFamily="18" charset="-120"/>
                <a:cs typeface="新細明體" panose="02020500000000000000" pitchFamily="18" charset="-120"/>
              </a:rPr>
              <a:t>&amp;</a:t>
            </a:r>
            <a:r>
              <a:rPr lang="en-IN" altLang="zh-TW" b="1" dirty="0"/>
              <a:t>CK FOR ENTERPRISE MATRIX</a:t>
            </a:r>
            <a:endParaRPr lang="zh-TW" altLang="en-US" b="1" dirty="0"/>
          </a:p>
        </p:txBody>
      </p:sp>
    </p:spTree>
    <p:extLst>
      <p:ext uri="{BB962C8B-B14F-4D97-AF65-F5344CB8AC3E}">
        <p14:creationId xmlns:p14="http://schemas.microsoft.com/office/powerpoint/2010/main" val="3568718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Table 7">
            <a:extLst>
              <a:ext uri="{FF2B5EF4-FFF2-40B4-BE49-F238E27FC236}">
                <a16:creationId xmlns:a16="http://schemas.microsoft.com/office/drawing/2014/main" id="{76067097-A3CB-4956-A5A3-08D92DB0FFA7}"/>
              </a:ext>
            </a:extLst>
          </p:cNvPr>
          <p:cNvGraphicFramePr>
            <a:graphicFrameLocks noGrp="1"/>
          </p:cNvGraphicFramePr>
          <p:nvPr>
            <p:extLst>
              <p:ext uri="{D42A27DB-BD31-4B8C-83A1-F6EECF244321}">
                <p14:modId xmlns:p14="http://schemas.microsoft.com/office/powerpoint/2010/main" val="2283433930"/>
              </p:ext>
            </p:extLst>
          </p:nvPr>
        </p:nvGraphicFramePr>
        <p:xfrm>
          <a:off x="448733" y="1439333"/>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26765554"/>
                    </a:ext>
                  </a:extLst>
                </a:gridCol>
                <a:gridCol w="4064000">
                  <a:extLst>
                    <a:ext uri="{9D8B030D-6E8A-4147-A177-3AD203B41FA5}">
                      <a16:colId xmlns:a16="http://schemas.microsoft.com/office/drawing/2014/main" val="1508912167"/>
                    </a:ext>
                  </a:extLst>
                </a:gridCol>
              </a:tblGrid>
              <a:tr h="370840">
                <a:tc>
                  <a:txBody>
                    <a:bodyPr/>
                    <a:lstStyle/>
                    <a:p>
                      <a:r>
                        <a:rPr lang="en-IN" altLang="zh-TW" dirty="0">
                          <a:solidFill>
                            <a:schemeClr val="tx1"/>
                          </a:solidFill>
                        </a:rPr>
                        <a:t>ID</a:t>
                      </a:r>
                      <a:endParaRPr lang="zh-TW" altLang="en-US" dirty="0">
                        <a:solidFill>
                          <a:schemeClr val="tx1"/>
                        </a:solidFill>
                      </a:endParaRPr>
                    </a:p>
                  </a:txBody>
                  <a:tcPr/>
                </a:tc>
                <a:tc>
                  <a:txBody>
                    <a:bodyPr/>
                    <a:lstStyle/>
                    <a:p>
                      <a:r>
                        <a:rPr lang="en-IN" altLang="zh-TW" dirty="0"/>
                        <a:t>NAME</a:t>
                      </a:r>
                      <a:endParaRPr lang="zh-TW" altLang="en-US" dirty="0"/>
                    </a:p>
                  </a:txBody>
                  <a:tcPr/>
                </a:tc>
                <a:extLst>
                  <a:ext uri="{0D108BD9-81ED-4DB2-BD59-A6C34878D82A}">
                    <a16:rowId xmlns:a16="http://schemas.microsoft.com/office/drawing/2014/main" val="2272914757"/>
                  </a:ext>
                </a:extLst>
              </a:tr>
              <a:tr h="370840">
                <a:tc>
                  <a:txBody>
                    <a:bodyPr/>
                    <a:lstStyle/>
                    <a:p>
                      <a:r>
                        <a:rPr lang="en-IN" altLang="zh-TW" dirty="0"/>
                        <a:t>T1595.001</a:t>
                      </a:r>
                      <a:endParaRPr lang="zh-TW" altLang="en-US" dirty="0"/>
                    </a:p>
                  </a:txBody>
                  <a:tcPr/>
                </a:tc>
                <a:tc>
                  <a:txBody>
                    <a:bodyPr/>
                    <a:lstStyle/>
                    <a:p>
                      <a:r>
                        <a:rPr lang="en-IN" altLang="zh-TW" sz="1800" b="0" i="0" u="none" strike="noStrike" kern="1200" dirty="0">
                          <a:solidFill>
                            <a:schemeClr val="dk1"/>
                          </a:solidFill>
                          <a:effectLst/>
                          <a:latin typeface="+mn-lt"/>
                          <a:ea typeface="+mn-ea"/>
                          <a:cs typeface="+mn-cs"/>
                        </a:rPr>
                        <a:t>Scanning IP Blocks</a:t>
                      </a:r>
                      <a:endParaRPr lang="zh-TW" altLang="en-US" dirty="0"/>
                    </a:p>
                  </a:txBody>
                  <a:tcPr/>
                </a:tc>
                <a:extLst>
                  <a:ext uri="{0D108BD9-81ED-4DB2-BD59-A6C34878D82A}">
                    <a16:rowId xmlns:a16="http://schemas.microsoft.com/office/drawing/2014/main" val="2723705163"/>
                  </a:ext>
                </a:extLst>
              </a:tr>
              <a:tr h="370840">
                <a:tc>
                  <a:txBody>
                    <a:bodyPr/>
                    <a:lstStyle/>
                    <a:p>
                      <a:r>
                        <a:rPr lang="en-IN" altLang="zh-TW" dirty="0"/>
                        <a:t>T1595.002</a:t>
                      </a:r>
                      <a:endParaRPr lang="zh-TW" altLang="en-US" dirty="0"/>
                    </a:p>
                  </a:txBody>
                  <a:tcPr/>
                </a:tc>
                <a:tc>
                  <a:txBody>
                    <a:bodyPr/>
                    <a:lstStyle/>
                    <a:p>
                      <a:r>
                        <a:rPr lang="en-IN" altLang="zh-TW" dirty="0"/>
                        <a:t>Vulnerability Scanning</a:t>
                      </a:r>
                      <a:endParaRPr lang="zh-TW" altLang="en-US" dirty="0"/>
                    </a:p>
                  </a:txBody>
                  <a:tcPr/>
                </a:tc>
                <a:extLst>
                  <a:ext uri="{0D108BD9-81ED-4DB2-BD59-A6C34878D82A}">
                    <a16:rowId xmlns:a16="http://schemas.microsoft.com/office/drawing/2014/main" val="380593724"/>
                  </a:ext>
                </a:extLst>
              </a:tr>
              <a:tr h="370840">
                <a:tc>
                  <a:txBody>
                    <a:bodyPr/>
                    <a:lstStyle/>
                    <a:p>
                      <a:r>
                        <a:rPr lang="en-IN" altLang="zh-TW" dirty="0"/>
                        <a:t>TI595.003</a:t>
                      </a:r>
                      <a:endParaRPr lang="zh-TW" altLang="en-US" dirty="0"/>
                    </a:p>
                  </a:txBody>
                  <a:tcPr/>
                </a:tc>
                <a:tc>
                  <a:txBody>
                    <a:bodyPr/>
                    <a:lstStyle/>
                    <a:p>
                      <a:r>
                        <a:rPr lang="en-IN" altLang="zh-TW" dirty="0"/>
                        <a:t>Wordlist Scanning</a:t>
                      </a:r>
                      <a:endParaRPr lang="zh-TW" altLang="en-US" dirty="0"/>
                    </a:p>
                  </a:txBody>
                  <a:tcPr/>
                </a:tc>
                <a:extLst>
                  <a:ext uri="{0D108BD9-81ED-4DB2-BD59-A6C34878D82A}">
                    <a16:rowId xmlns:a16="http://schemas.microsoft.com/office/drawing/2014/main" val="1851963674"/>
                  </a:ext>
                </a:extLst>
              </a:tr>
            </a:tbl>
          </a:graphicData>
        </a:graphic>
      </p:graphicFrame>
      <p:sp>
        <p:nvSpPr>
          <p:cNvPr id="8" name="TextBox 7">
            <a:extLst>
              <a:ext uri="{FF2B5EF4-FFF2-40B4-BE49-F238E27FC236}">
                <a16:creationId xmlns:a16="http://schemas.microsoft.com/office/drawing/2014/main" id="{1D08DB3D-C703-4FBD-B9C4-35C4DED5E63F}"/>
              </a:ext>
            </a:extLst>
          </p:cNvPr>
          <p:cNvSpPr txBox="1"/>
          <p:nvPr/>
        </p:nvSpPr>
        <p:spPr>
          <a:xfrm>
            <a:off x="381000" y="1050007"/>
            <a:ext cx="2421466" cy="369332"/>
          </a:xfrm>
          <a:prstGeom prst="rect">
            <a:avLst/>
          </a:prstGeom>
          <a:noFill/>
        </p:spPr>
        <p:txBody>
          <a:bodyPr wrap="square" rtlCol="0">
            <a:spAutoFit/>
          </a:bodyPr>
          <a:lstStyle/>
          <a:p>
            <a:r>
              <a:rPr lang="en-IN" altLang="zh-TW" dirty="0"/>
              <a:t>SUB- TECHNIQUES:</a:t>
            </a:r>
            <a:endParaRPr lang="zh-TW" altLang="en-US" dirty="0"/>
          </a:p>
        </p:txBody>
      </p:sp>
      <p:sp>
        <p:nvSpPr>
          <p:cNvPr id="9" name="TextBox 8">
            <a:extLst>
              <a:ext uri="{FF2B5EF4-FFF2-40B4-BE49-F238E27FC236}">
                <a16:creationId xmlns:a16="http://schemas.microsoft.com/office/drawing/2014/main" id="{0593216C-666B-4638-B6CB-6517F7AC5AC7}"/>
              </a:ext>
            </a:extLst>
          </p:cNvPr>
          <p:cNvSpPr txBox="1"/>
          <p:nvPr/>
        </p:nvSpPr>
        <p:spPr>
          <a:xfrm>
            <a:off x="3928533" y="217501"/>
            <a:ext cx="3640667" cy="584775"/>
          </a:xfrm>
          <a:prstGeom prst="rect">
            <a:avLst/>
          </a:prstGeom>
          <a:noFill/>
        </p:spPr>
        <p:txBody>
          <a:bodyPr wrap="square" rtlCol="0">
            <a:spAutoFit/>
          </a:bodyPr>
          <a:lstStyle/>
          <a:p>
            <a:pPr algn="ctr"/>
            <a:r>
              <a:rPr lang="en-IN" altLang="zh-TW" sz="3200" b="1" dirty="0"/>
              <a:t>ACTIVE SCANNING</a:t>
            </a:r>
            <a:endParaRPr lang="zh-TW" altLang="en-US" sz="3200" b="1" dirty="0"/>
          </a:p>
        </p:txBody>
      </p:sp>
      <p:sp>
        <p:nvSpPr>
          <p:cNvPr id="10" name="TextBox 9">
            <a:extLst>
              <a:ext uri="{FF2B5EF4-FFF2-40B4-BE49-F238E27FC236}">
                <a16:creationId xmlns:a16="http://schemas.microsoft.com/office/drawing/2014/main" id="{17E21210-8B39-419D-AC47-74180603EB23}"/>
              </a:ext>
            </a:extLst>
          </p:cNvPr>
          <p:cNvSpPr txBox="1"/>
          <p:nvPr/>
        </p:nvSpPr>
        <p:spPr>
          <a:xfrm>
            <a:off x="567267" y="3429000"/>
            <a:ext cx="8729133"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effectLst/>
                <a:latin typeface="Roboto-Regular"/>
              </a:rPr>
              <a:t>Adversaries may execute active reconnaissance scans to gather information that can be used during targeting. Active scans are those where the adversary probes victim infrastructure via network traffic, as opposed to other forms of reconnaissance that do not involve direct interaction.</a:t>
            </a:r>
            <a:endParaRPr lang="zh-TW" altLang="en-US" dirty="0"/>
          </a:p>
        </p:txBody>
      </p:sp>
      <p:sp>
        <p:nvSpPr>
          <p:cNvPr id="13" name="TextBox 12">
            <a:extLst>
              <a:ext uri="{FF2B5EF4-FFF2-40B4-BE49-F238E27FC236}">
                <a16:creationId xmlns:a16="http://schemas.microsoft.com/office/drawing/2014/main" id="{D45B73F3-C56B-46F4-B4A2-B4AB0553B8FE}"/>
              </a:ext>
            </a:extLst>
          </p:cNvPr>
          <p:cNvSpPr txBox="1"/>
          <p:nvPr/>
        </p:nvSpPr>
        <p:spPr>
          <a:xfrm>
            <a:off x="296333" y="5088203"/>
            <a:ext cx="11277600" cy="1600438"/>
          </a:xfrm>
          <a:prstGeom prst="rect">
            <a:avLst/>
          </a:prstGeom>
          <a:noFill/>
        </p:spPr>
        <p:txBody>
          <a:bodyPr wrap="square" rtlCol="0">
            <a:spAutoFit/>
          </a:bodyPr>
          <a:lstStyle/>
          <a:p>
            <a:r>
              <a:rPr lang="en-IN" altLang="zh-TW" dirty="0">
                <a:solidFill>
                  <a:schemeClr val="bg1"/>
                </a:solidFill>
              </a:rPr>
              <a:t>DETECTION:  NETWORK TRAFFIC CONTENT</a:t>
            </a:r>
          </a:p>
          <a:p>
            <a:r>
              <a:rPr lang="en-US" altLang="zh-TW" sz="1600" b="0" i="0" dirty="0">
                <a:solidFill>
                  <a:schemeClr val="bg1"/>
                </a:solidFill>
                <a:effectLst/>
                <a:latin typeface="Roboto-Regular"/>
              </a:rPr>
              <a:t>Monitor and analyze traffic patterns and packet inspection associated to protocol(s) that do not follow the expected protocol standards and traffic flows (</a:t>
            </a:r>
            <a:r>
              <a:rPr lang="en-US" altLang="zh-TW" sz="1600" b="0" i="0" dirty="0" err="1">
                <a:solidFill>
                  <a:schemeClr val="bg1"/>
                </a:solidFill>
                <a:effectLst/>
                <a:latin typeface="Roboto-Regular"/>
              </a:rPr>
              <a:t>e</a:t>
            </a:r>
            <a:r>
              <a:rPr lang="en-US" altLang="zh-TW" sz="1600" dirty="0" err="1">
                <a:solidFill>
                  <a:schemeClr val="bg1"/>
                </a:solidFill>
                <a:latin typeface="Roboto-Regular"/>
              </a:rPr>
              <a:t>g.</a:t>
            </a:r>
            <a:r>
              <a:rPr lang="en-US" altLang="zh-TW" sz="1600" b="0" i="0" dirty="0">
                <a:solidFill>
                  <a:schemeClr val="bg1"/>
                </a:solidFill>
                <a:effectLst/>
                <a:latin typeface="Roboto-Regular"/>
              </a:rPr>
              <a:t>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a:t>
            </a:r>
            <a:endParaRPr lang="zh-TW" altLang="en-US" sz="1600" dirty="0">
              <a:solidFill>
                <a:schemeClr val="bg1"/>
              </a:solidFill>
            </a:endParaRPr>
          </a:p>
        </p:txBody>
      </p:sp>
    </p:spTree>
    <p:extLst>
      <p:ext uri="{BB962C8B-B14F-4D97-AF65-F5344CB8AC3E}">
        <p14:creationId xmlns:p14="http://schemas.microsoft.com/office/powerpoint/2010/main" val="90892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Table 7">
            <a:extLst>
              <a:ext uri="{FF2B5EF4-FFF2-40B4-BE49-F238E27FC236}">
                <a16:creationId xmlns:a16="http://schemas.microsoft.com/office/drawing/2014/main" id="{76067097-A3CB-4956-A5A3-08D92DB0FFA7}"/>
              </a:ext>
            </a:extLst>
          </p:cNvPr>
          <p:cNvGraphicFramePr>
            <a:graphicFrameLocks noGrp="1"/>
          </p:cNvGraphicFramePr>
          <p:nvPr>
            <p:extLst>
              <p:ext uri="{D42A27DB-BD31-4B8C-83A1-F6EECF244321}">
                <p14:modId xmlns:p14="http://schemas.microsoft.com/office/powerpoint/2010/main" val="601400709"/>
              </p:ext>
            </p:extLst>
          </p:nvPr>
        </p:nvGraphicFramePr>
        <p:xfrm>
          <a:off x="448733" y="1439333"/>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26765554"/>
                    </a:ext>
                  </a:extLst>
                </a:gridCol>
                <a:gridCol w="4064000">
                  <a:extLst>
                    <a:ext uri="{9D8B030D-6E8A-4147-A177-3AD203B41FA5}">
                      <a16:colId xmlns:a16="http://schemas.microsoft.com/office/drawing/2014/main" val="1508912167"/>
                    </a:ext>
                  </a:extLst>
                </a:gridCol>
              </a:tblGrid>
              <a:tr h="370840">
                <a:tc>
                  <a:txBody>
                    <a:bodyPr/>
                    <a:lstStyle/>
                    <a:p>
                      <a:r>
                        <a:rPr lang="en-IN" altLang="zh-TW" dirty="0">
                          <a:solidFill>
                            <a:schemeClr val="tx1"/>
                          </a:solidFill>
                        </a:rPr>
                        <a:t>ID</a:t>
                      </a:r>
                      <a:endParaRPr lang="zh-TW" altLang="en-US" dirty="0">
                        <a:solidFill>
                          <a:schemeClr val="tx1"/>
                        </a:solidFill>
                      </a:endParaRPr>
                    </a:p>
                  </a:txBody>
                  <a:tcPr/>
                </a:tc>
                <a:tc>
                  <a:txBody>
                    <a:bodyPr/>
                    <a:lstStyle/>
                    <a:p>
                      <a:r>
                        <a:rPr lang="en-IN" altLang="zh-TW" dirty="0"/>
                        <a:t>NAME</a:t>
                      </a:r>
                      <a:endParaRPr lang="zh-TW" altLang="en-US" dirty="0"/>
                    </a:p>
                  </a:txBody>
                  <a:tcPr/>
                </a:tc>
                <a:extLst>
                  <a:ext uri="{0D108BD9-81ED-4DB2-BD59-A6C34878D82A}">
                    <a16:rowId xmlns:a16="http://schemas.microsoft.com/office/drawing/2014/main" val="2272914757"/>
                  </a:ext>
                </a:extLst>
              </a:tr>
              <a:tr h="370840">
                <a:tc>
                  <a:txBody>
                    <a:bodyPr/>
                    <a:lstStyle/>
                    <a:p>
                      <a:r>
                        <a:rPr lang="en-IN" altLang="zh-TW" dirty="0"/>
                        <a:t>T1589.001</a:t>
                      </a:r>
                      <a:endParaRPr lang="zh-TW" altLang="en-US" dirty="0"/>
                    </a:p>
                  </a:txBody>
                  <a:tcPr/>
                </a:tc>
                <a:tc>
                  <a:txBody>
                    <a:bodyPr/>
                    <a:lstStyle/>
                    <a:p>
                      <a:r>
                        <a:rPr lang="en-IN" altLang="zh-TW" sz="1800" b="0" i="0" u="none" strike="noStrike" kern="1200" dirty="0">
                          <a:solidFill>
                            <a:schemeClr val="dk1"/>
                          </a:solidFill>
                          <a:effectLst/>
                          <a:latin typeface="+mn-lt"/>
                          <a:ea typeface="+mn-ea"/>
                          <a:cs typeface="+mn-cs"/>
                        </a:rPr>
                        <a:t>Credentials</a:t>
                      </a:r>
                      <a:endParaRPr lang="zh-TW" altLang="en-US" dirty="0"/>
                    </a:p>
                  </a:txBody>
                  <a:tcPr/>
                </a:tc>
                <a:extLst>
                  <a:ext uri="{0D108BD9-81ED-4DB2-BD59-A6C34878D82A}">
                    <a16:rowId xmlns:a16="http://schemas.microsoft.com/office/drawing/2014/main" val="2723705163"/>
                  </a:ext>
                </a:extLst>
              </a:tr>
              <a:tr h="370840">
                <a:tc>
                  <a:txBody>
                    <a:bodyPr/>
                    <a:lstStyle/>
                    <a:p>
                      <a:r>
                        <a:rPr lang="en-IN" altLang="zh-TW" dirty="0"/>
                        <a:t>T1589.002</a:t>
                      </a:r>
                      <a:endParaRPr lang="zh-TW" altLang="en-US" dirty="0"/>
                    </a:p>
                  </a:txBody>
                  <a:tcPr/>
                </a:tc>
                <a:tc>
                  <a:txBody>
                    <a:bodyPr/>
                    <a:lstStyle/>
                    <a:p>
                      <a:r>
                        <a:rPr lang="en-IN" altLang="zh-TW" dirty="0"/>
                        <a:t>Email Addresses</a:t>
                      </a:r>
                      <a:endParaRPr lang="zh-TW" altLang="en-US" dirty="0"/>
                    </a:p>
                  </a:txBody>
                  <a:tcPr/>
                </a:tc>
                <a:extLst>
                  <a:ext uri="{0D108BD9-81ED-4DB2-BD59-A6C34878D82A}">
                    <a16:rowId xmlns:a16="http://schemas.microsoft.com/office/drawing/2014/main" val="380593724"/>
                  </a:ext>
                </a:extLst>
              </a:tr>
              <a:tr h="370840">
                <a:tc>
                  <a:txBody>
                    <a:bodyPr/>
                    <a:lstStyle/>
                    <a:p>
                      <a:r>
                        <a:rPr lang="en-IN" altLang="zh-TW" dirty="0"/>
                        <a:t>TI589.003</a:t>
                      </a:r>
                      <a:endParaRPr lang="zh-TW" altLang="en-US" dirty="0"/>
                    </a:p>
                  </a:txBody>
                  <a:tcPr/>
                </a:tc>
                <a:tc>
                  <a:txBody>
                    <a:bodyPr/>
                    <a:lstStyle/>
                    <a:p>
                      <a:r>
                        <a:rPr lang="en-IN" altLang="zh-TW" dirty="0"/>
                        <a:t>Employee Names</a:t>
                      </a:r>
                      <a:endParaRPr lang="zh-TW" altLang="en-US" dirty="0"/>
                    </a:p>
                  </a:txBody>
                  <a:tcPr/>
                </a:tc>
                <a:extLst>
                  <a:ext uri="{0D108BD9-81ED-4DB2-BD59-A6C34878D82A}">
                    <a16:rowId xmlns:a16="http://schemas.microsoft.com/office/drawing/2014/main" val="1851963674"/>
                  </a:ext>
                </a:extLst>
              </a:tr>
            </a:tbl>
          </a:graphicData>
        </a:graphic>
      </p:graphicFrame>
      <p:sp>
        <p:nvSpPr>
          <p:cNvPr id="8" name="TextBox 7">
            <a:extLst>
              <a:ext uri="{FF2B5EF4-FFF2-40B4-BE49-F238E27FC236}">
                <a16:creationId xmlns:a16="http://schemas.microsoft.com/office/drawing/2014/main" id="{1D08DB3D-C703-4FBD-B9C4-35C4DED5E63F}"/>
              </a:ext>
            </a:extLst>
          </p:cNvPr>
          <p:cNvSpPr txBox="1"/>
          <p:nvPr/>
        </p:nvSpPr>
        <p:spPr>
          <a:xfrm>
            <a:off x="381000" y="1050007"/>
            <a:ext cx="2421466" cy="369332"/>
          </a:xfrm>
          <a:prstGeom prst="rect">
            <a:avLst/>
          </a:prstGeom>
          <a:noFill/>
        </p:spPr>
        <p:txBody>
          <a:bodyPr wrap="square" rtlCol="0">
            <a:spAutoFit/>
          </a:bodyPr>
          <a:lstStyle/>
          <a:p>
            <a:r>
              <a:rPr lang="en-IN" altLang="zh-TW" dirty="0"/>
              <a:t>SUB- TECHNIQUES:</a:t>
            </a:r>
            <a:endParaRPr lang="zh-TW" altLang="en-US" dirty="0"/>
          </a:p>
        </p:txBody>
      </p:sp>
      <p:sp>
        <p:nvSpPr>
          <p:cNvPr id="9" name="TextBox 8">
            <a:extLst>
              <a:ext uri="{FF2B5EF4-FFF2-40B4-BE49-F238E27FC236}">
                <a16:creationId xmlns:a16="http://schemas.microsoft.com/office/drawing/2014/main" id="{0593216C-666B-4638-B6CB-6517F7AC5AC7}"/>
              </a:ext>
            </a:extLst>
          </p:cNvPr>
          <p:cNvSpPr txBox="1"/>
          <p:nvPr/>
        </p:nvSpPr>
        <p:spPr>
          <a:xfrm>
            <a:off x="-59267" y="217501"/>
            <a:ext cx="12249726" cy="584775"/>
          </a:xfrm>
          <a:prstGeom prst="rect">
            <a:avLst/>
          </a:prstGeom>
          <a:noFill/>
        </p:spPr>
        <p:txBody>
          <a:bodyPr wrap="square" rtlCol="0">
            <a:spAutoFit/>
          </a:bodyPr>
          <a:lstStyle/>
          <a:p>
            <a:pPr algn="ctr"/>
            <a:r>
              <a:rPr lang="en-IN" altLang="zh-TW" sz="3200" b="1" dirty="0"/>
              <a:t>GATHER VICTIM IDENTITY INFORMATION</a:t>
            </a:r>
            <a:endParaRPr lang="zh-TW" altLang="en-US" sz="3200" b="1" dirty="0"/>
          </a:p>
        </p:txBody>
      </p:sp>
      <p:sp>
        <p:nvSpPr>
          <p:cNvPr id="10" name="TextBox 9">
            <a:extLst>
              <a:ext uri="{FF2B5EF4-FFF2-40B4-BE49-F238E27FC236}">
                <a16:creationId xmlns:a16="http://schemas.microsoft.com/office/drawing/2014/main" id="{17E21210-8B39-419D-AC47-74180603EB23}"/>
              </a:ext>
            </a:extLst>
          </p:cNvPr>
          <p:cNvSpPr txBox="1"/>
          <p:nvPr/>
        </p:nvSpPr>
        <p:spPr>
          <a:xfrm>
            <a:off x="237067" y="3335143"/>
            <a:ext cx="8729133"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effectLst/>
                <a:latin typeface="Roboto-Regular"/>
              </a:rPr>
              <a:t>Adversaries may gather information about the victim's identity that can be used during targeting. Information about identities may include a variety of details, including personal data (ex: employee names, email addresses, etc.) as well as sensitive details such as credentials.</a:t>
            </a:r>
          </a:p>
        </p:txBody>
      </p:sp>
      <p:sp>
        <p:nvSpPr>
          <p:cNvPr id="3" name="TextBox 2">
            <a:extLst>
              <a:ext uri="{FF2B5EF4-FFF2-40B4-BE49-F238E27FC236}">
                <a16:creationId xmlns:a16="http://schemas.microsoft.com/office/drawing/2014/main" id="{3E6787E8-A6EA-408C-A80C-51B0D0E57740}"/>
              </a:ext>
            </a:extLst>
          </p:cNvPr>
          <p:cNvSpPr txBox="1"/>
          <p:nvPr/>
        </p:nvSpPr>
        <p:spPr>
          <a:xfrm>
            <a:off x="237067" y="4977615"/>
            <a:ext cx="10964333" cy="1754326"/>
          </a:xfrm>
          <a:prstGeom prst="rect">
            <a:avLst/>
          </a:prstGeom>
          <a:noFill/>
        </p:spPr>
        <p:txBody>
          <a:bodyPr wrap="square" rtlCol="0">
            <a:spAutoFit/>
          </a:bodyPr>
          <a:lstStyle/>
          <a:p>
            <a:r>
              <a:rPr lang="en-IN" altLang="zh-TW" dirty="0">
                <a:solidFill>
                  <a:schemeClr val="bg1"/>
                </a:solidFill>
              </a:rPr>
              <a:t>DETECTION:  NETWORK TRAFFIC CONTENT</a:t>
            </a:r>
          </a:p>
          <a:p>
            <a:r>
              <a:rPr lang="en-US" altLang="zh-TW" b="0" i="0" dirty="0">
                <a:solidFill>
                  <a:schemeClr val="bg1"/>
                </a:solidFill>
                <a:effectLst/>
                <a:latin typeface="Roboto-Regular"/>
              </a:rPr>
              <a:t>Monitor for suspicious network traffic that could be indicative of probing for user information, such as large/iterative quantities of authentication requests originating from a single source (especially if the source is known to be associated with an adversary/botnet). Analyzing web metadata may also reveal artifacts that can be attributed to potentially malicious activity, such as user-agent string HTTP/S fields.</a:t>
            </a:r>
            <a:endParaRPr lang="en-IN" altLang="zh-TW" dirty="0">
              <a:solidFill>
                <a:schemeClr val="bg1"/>
              </a:solidFill>
            </a:endParaRPr>
          </a:p>
          <a:p>
            <a:endParaRPr lang="zh-TW" altLang="en-US" dirty="0"/>
          </a:p>
        </p:txBody>
      </p:sp>
    </p:spTree>
    <p:extLst>
      <p:ext uri="{BB962C8B-B14F-4D97-AF65-F5344CB8AC3E}">
        <p14:creationId xmlns:p14="http://schemas.microsoft.com/office/powerpoint/2010/main" val="186964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88EB4476-3423-4F8F-B296-A2EC9859F3DF}"/>
              </a:ext>
            </a:extLst>
          </p:cNvPr>
          <p:cNvSpPr txBox="1"/>
          <p:nvPr/>
        </p:nvSpPr>
        <p:spPr>
          <a:xfrm>
            <a:off x="59453" y="321733"/>
            <a:ext cx="11683814" cy="369332"/>
          </a:xfrm>
          <a:prstGeom prst="rect">
            <a:avLst/>
          </a:prstGeom>
          <a:noFill/>
        </p:spPr>
        <p:txBody>
          <a:bodyPr wrap="square" rtlCol="0">
            <a:spAutoFit/>
          </a:bodyPr>
          <a:lstStyle/>
          <a:p>
            <a:r>
              <a:rPr lang="en-US" altLang="zh-TW" b="0" i="0" dirty="0">
                <a:solidFill>
                  <a:srgbClr val="212529"/>
                </a:solidFill>
                <a:effectLst/>
                <a:latin typeface="Ubuntu"/>
              </a:rPr>
              <a:t>Under </a:t>
            </a:r>
            <a:r>
              <a:rPr lang="en-US" altLang="zh-TW" b="1" i="0" dirty="0">
                <a:solidFill>
                  <a:srgbClr val="212529"/>
                </a:solidFill>
                <a:effectLst/>
                <a:latin typeface="Ubuntu"/>
              </a:rPr>
              <a:t>Initial Access</a:t>
            </a:r>
            <a:r>
              <a:rPr lang="en-US" altLang="zh-TW" b="0" i="0" dirty="0">
                <a:solidFill>
                  <a:srgbClr val="212529"/>
                </a:solidFill>
                <a:effectLst/>
                <a:latin typeface="Ubuntu"/>
              </a:rPr>
              <a:t>, there are 9 techniques. Some of the techniques have sub-techniques, such as Phishing. </a:t>
            </a:r>
            <a:endParaRPr lang="zh-TW" altLang="en-US" dirty="0"/>
          </a:p>
        </p:txBody>
      </p:sp>
      <p:pic>
        <p:nvPicPr>
          <p:cNvPr id="5122" name="Picture 2">
            <a:extLst>
              <a:ext uri="{FF2B5EF4-FFF2-40B4-BE49-F238E27FC236}">
                <a16:creationId xmlns:a16="http://schemas.microsoft.com/office/drawing/2014/main" id="{E418F557-9993-4746-8B48-1757AAAFB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55" y="804333"/>
            <a:ext cx="1114425"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500F3A0-F503-4D02-8D13-52EFD3838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9" y="5678213"/>
            <a:ext cx="3598147" cy="101115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EA054D5-A98D-4877-AFA7-697A35B6F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2412" y="747699"/>
            <a:ext cx="7706172" cy="230145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4C52C4D-04CC-4EEC-894D-0813AD82D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297" y="3105791"/>
            <a:ext cx="8239608" cy="2672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839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146" name="Picture 2" descr="Thank You Images – Browse 246,084 Stock Photos, Vectors, and ...">
            <a:extLst>
              <a:ext uri="{FF2B5EF4-FFF2-40B4-BE49-F238E27FC236}">
                <a16:creationId xmlns:a16="http://schemas.microsoft.com/office/drawing/2014/main" id="{9F78F0A8-2526-49B7-B623-4F4035F06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977" y="1642534"/>
            <a:ext cx="9819005"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997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fontAlgn="base"/>
            <a:r>
              <a:rPr lang="en-US" altLang="zh-TW" sz="4000" b="1" kern="0" cap="all" spc="75" dirty="0">
                <a:solidFill>
                  <a:srgbClr val="111921"/>
                </a:solidFill>
                <a:effectLst/>
                <a:latin typeface="Arial" panose="020B0604020202020204" pitchFamily="34" charset="0"/>
                <a:ea typeface="新細明體" panose="02020500000000000000" pitchFamily="18" charset="-120"/>
                <a:cs typeface="Times New Roman" panose="02020603050405020304" pitchFamily="18" charset="0"/>
              </a:rPr>
              <a:t>WHY ENGAGE?</a:t>
            </a:r>
            <a:br>
              <a:rPr lang="en-US" altLang="zh-TW" sz="4000" b="1" kern="0" cap="all" spc="75" dirty="0">
                <a:solidFill>
                  <a:srgbClr val="111921"/>
                </a:solidFill>
                <a:effectLst/>
                <a:latin typeface="Arial" panose="020B0604020202020204" pitchFamily="34" charset="0"/>
                <a:ea typeface="新細明體" panose="02020500000000000000" pitchFamily="18" charset="-120"/>
                <a:cs typeface="Times New Roman" panose="02020603050405020304" pitchFamily="18" charset="0"/>
              </a:rPr>
            </a:br>
            <a:br>
              <a:rPr lang="zh-TW"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br>
            <a:r>
              <a:rPr lang="en-IN"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3200" i="1" kern="0" spc="75" dirty="0">
                <a:solidFill>
                  <a:srgbClr val="111921"/>
                </a:solidFill>
                <a:effectLst/>
                <a:latin typeface="Arial Narrow" panose="020B0606020202030204" pitchFamily="34" charset="0"/>
                <a:ea typeface="新細明體" panose="02020500000000000000" pitchFamily="18" charset="-120"/>
                <a:cs typeface="Times New Roman" panose="02020603050405020304" pitchFamily="18" charset="0"/>
              </a:rPr>
              <a:t>With traditional cyber defense, the adversary only needs to be right once …</a:t>
            </a:r>
            <a:br>
              <a:rPr lang="zh-TW" altLang="zh-TW" sz="3200" i="1" kern="100" dirty="0">
                <a:effectLst/>
                <a:latin typeface="Arial Narrow" panose="020B0606020202030204" pitchFamily="34" charset="0"/>
                <a:ea typeface="新細明體" panose="02020500000000000000" pitchFamily="18" charset="-120"/>
                <a:cs typeface="Times New Roman" panose="02020603050405020304" pitchFamily="18" charset="0"/>
              </a:rPr>
            </a:br>
            <a:r>
              <a:rPr lang="en-US" altLang="zh-TW" sz="3200" b="1" i="1" kern="0" spc="75" dirty="0">
                <a:solidFill>
                  <a:schemeClr val="accent5">
                    <a:lumMod val="75000"/>
                  </a:schemeClr>
                </a:solidFill>
                <a:effectLst/>
                <a:latin typeface="Arial Narrow" panose="020B0606020202030204" pitchFamily="34" charset="0"/>
                <a:ea typeface="新細明體" panose="02020500000000000000" pitchFamily="18" charset="-120"/>
                <a:cs typeface="Times New Roman" panose="02020603050405020304" pitchFamily="18" charset="0"/>
              </a:rPr>
              <a:t>… but with adversary engagement, the adversary only needs to be wrong once.</a:t>
            </a:r>
            <a:br>
              <a:rPr lang="zh-TW" altLang="zh-TW" sz="3200" i="1" kern="100" dirty="0">
                <a:solidFill>
                  <a:schemeClr val="accent5">
                    <a:lumMod val="75000"/>
                  </a:schemeClr>
                </a:solidFill>
                <a:effectLst/>
                <a:latin typeface="Arial Narrow" panose="020B0606020202030204" pitchFamily="34" charset="0"/>
                <a:ea typeface="新細明體" panose="02020500000000000000" pitchFamily="18" charset="-120"/>
                <a:cs typeface="Times New Roman" panose="02020603050405020304" pitchFamily="18" charset="0"/>
              </a:rPr>
            </a:b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151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Freeform 2"/>
          <p:cNvSpPr/>
          <p:nvPr/>
        </p:nvSpPr>
        <p:spPr>
          <a:xfrm>
            <a:off x="1418264" y="2868093"/>
            <a:ext cx="4469918" cy="1764306"/>
          </a:xfrm>
          <a:custGeom>
            <a:avLst/>
            <a:gdLst/>
            <a:ahLst/>
            <a:cxnLst/>
            <a:rect l="l" t="t" r="r" b="b"/>
            <a:pathLst>
              <a:path w="7315200" h="3300153">
                <a:moveTo>
                  <a:pt x="0" y="0"/>
                </a:moveTo>
                <a:lnTo>
                  <a:pt x="7315200" y="0"/>
                </a:lnTo>
                <a:lnTo>
                  <a:pt x="7315200" y="3300153"/>
                </a:lnTo>
                <a:lnTo>
                  <a:pt x="0" y="3300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218125" y="2806305"/>
            <a:ext cx="3837663" cy="1977917"/>
          </a:xfrm>
          <a:custGeom>
            <a:avLst/>
            <a:gdLst/>
            <a:ahLst/>
            <a:cxnLst/>
            <a:rect l="l" t="t" r="r" b="b"/>
            <a:pathLst>
              <a:path w="6284878" h="2835337">
                <a:moveTo>
                  <a:pt x="0" y="0"/>
                </a:moveTo>
                <a:lnTo>
                  <a:pt x="6284877" y="0"/>
                </a:lnTo>
                <a:lnTo>
                  <a:pt x="6284877" y="2835337"/>
                </a:lnTo>
                <a:lnTo>
                  <a:pt x="0" y="2835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9589" y="5255489"/>
            <a:ext cx="1237393" cy="1416993"/>
          </a:xfrm>
          <a:custGeom>
            <a:avLst/>
            <a:gdLst/>
            <a:ahLst/>
            <a:cxnLst/>
            <a:rect l="l" t="t" r="r" b="b"/>
            <a:pathLst>
              <a:path w="2194835" h="2509686">
                <a:moveTo>
                  <a:pt x="0" y="0"/>
                </a:moveTo>
                <a:lnTo>
                  <a:pt x="2194834" y="0"/>
                </a:lnTo>
                <a:lnTo>
                  <a:pt x="2194834" y="2509686"/>
                </a:lnTo>
                <a:lnTo>
                  <a:pt x="0" y="2509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a:off x="7727628" y="223981"/>
            <a:ext cx="4328160" cy="0"/>
          </a:xfrm>
          <a:prstGeom prst="line">
            <a:avLst/>
          </a:prstGeom>
          <a:ln w="38100" cap="flat">
            <a:solidFill>
              <a:srgbClr val="000000"/>
            </a:solidFill>
            <a:prstDash val="solid"/>
            <a:headEnd type="none" w="sm" len="sm"/>
            <a:tailEnd type="none" w="sm" len="sm"/>
          </a:ln>
        </p:spPr>
      </p:sp>
      <p:sp>
        <p:nvSpPr>
          <p:cNvPr id="12" name="TextBox 12"/>
          <p:cNvSpPr txBox="1"/>
          <p:nvPr/>
        </p:nvSpPr>
        <p:spPr>
          <a:xfrm>
            <a:off x="8499250" y="3016338"/>
            <a:ext cx="3581915" cy="1780103"/>
          </a:xfrm>
          <a:prstGeom prst="rect">
            <a:avLst/>
          </a:prstGeom>
        </p:spPr>
        <p:txBody>
          <a:bodyPr lIns="0" tIns="0" rIns="0" bIns="0" rtlCol="0" anchor="t">
            <a:spAutoFit/>
          </a:bodyPr>
          <a:lstStyle/>
          <a:p>
            <a:pPr marL="342900" lvl="0" indent="-342900" fontAlgn="base">
              <a:lnSpc>
                <a:spcPts val="1950"/>
              </a:lnSpc>
              <a:buSzPts val="1000"/>
              <a:buFont typeface="Symbol" panose="05050102010706020507" pitchFamily="18" charset="2"/>
              <a:buChar char=""/>
              <a:tabLst>
                <a:tab pos="457200" algn="l"/>
              </a:tabLst>
            </a:pPr>
            <a:r>
              <a:rPr lang="en-US" altLang="zh-TW" sz="1600"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Secure perimeter</a:t>
            </a:r>
            <a:endParaRPr lang="zh-TW" altLang="zh-TW" sz="1600"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fontAlgn="base">
              <a:lnSpc>
                <a:spcPts val="1950"/>
              </a:lnSpc>
              <a:buSzPts val="1000"/>
              <a:buFont typeface="Symbol" panose="05050102010706020507" pitchFamily="18" charset="2"/>
              <a:buChar char=""/>
              <a:tabLst>
                <a:tab pos="457200" algn="l"/>
              </a:tabLst>
            </a:pPr>
            <a:r>
              <a:rPr lang="en-US" altLang="zh-TW" sz="1600"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Secure interior</a:t>
            </a:r>
            <a:endParaRPr lang="zh-TW" altLang="zh-TW" sz="1600"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fontAlgn="base">
              <a:lnSpc>
                <a:spcPts val="1950"/>
              </a:lnSpc>
              <a:buSzPts val="1000"/>
              <a:buFont typeface="Symbol" panose="05050102010706020507" pitchFamily="18" charset="2"/>
              <a:buChar char=""/>
              <a:tabLst>
                <a:tab pos="457200" algn="l"/>
              </a:tabLst>
            </a:pPr>
            <a:r>
              <a:rPr lang="en-US" altLang="zh-TW" sz="1600"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Not all IP and data are legitimate — stealing this data does </a:t>
            </a:r>
            <a:r>
              <a:rPr lang="en-US" altLang="zh-TW" sz="1600" b="1"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not</a:t>
            </a:r>
            <a:r>
              <a:rPr lang="en-US" altLang="zh-TW" sz="1600"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 guarantee a win for the adversary</a:t>
            </a:r>
            <a:endParaRPr lang="zh-TW" altLang="zh-TW" sz="1600"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a:lnSpc>
                <a:spcPts val="2019"/>
              </a:lnSpc>
            </a:pPr>
            <a:endParaRPr lang="en-US" sz="1442" dirty="0">
              <a:solidFill>
                <a:srgbClr val="000000"/>
              </a:solidFill>
              <a:latin typeface="Quicksand Bold"/>
            </a:endParaRPr>
          </a:p>
        </p:txBody>
      </p:sp>
      <p:pic>
        <p:nvPicPr>
          <p:cNvPr id="13" name="Picture 12" descr="The exterior of a castle stronghold">
            <a:extLst>
              <a:ext uri="{FF2B5EF4-FFF2-40B4-BE49-F238E27FC236}">
                <a16:creationId xmlns:a16="http://schemas.microsoft.com/office/drawing/2014/main" id="{6A9A1685-A6F1-4C81-B1F7-CC2055AFDDF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51345" y="1533235"/>
            <a:ext cx="2552820" cy="1132907"/>
          </a:xfrm>
          <a:prstGeom prst="rect">
            <a:avLst/>
          </a:prstGeom>
          <a:noFill/>
          <a:ln>
            <a:noFill/>
          </a:ln>
        </p:spPr>
      </p:pic>
      <p:sp>
        <p:nvSpPr>
          <p:cNvPr id="14" name="TextBox 13">
            <a:extLst>
              <a:ext uri="{FF2B5EF4-FFF2-40B4-BE49-F238E27FC236}">
                <a16:creationId xmlns:a16="http://schemas.microsoft.com/office/drawing/2014/main" id="{DB0E851F-E517-4BEA-9C01-DFC2F33634BF}"/>
              </a:ext>
            </a:extLst>
          </p:cNvPr>
          <p:cNvSpPr txBox="1"/>
          <p:nvPr/>
        </p:nvSpPr>
        <p:spPr>
          <a:xfrm>
            <a:off x="1768303" y="3068421"/>
            <a:ext cx="4050606" cy="1651734"/>
          </a:xfrm>
          <a:prstGeom prst="rect">
            <a:avLst/>
          </a:prstGeom>
          <a:noFill/>
        </p:spPr>
        <p:txBody>
          <a:bodyPr wrap="square" rtlCol="0">
            <a:spAutoFit/>
          </a:bodyPr>
          <a:lstStyle/>
          <a:p>
            <a:pPr marL="342900" lvl="0" indent="-342900" fontAlgn="base">
              <a:lnSpc>
                <a:spcPts val="1950"/>
              </a:lnSpc>
              <a:buSzPts val="1000"/>
              <a:buFont typeface="+mj-lt"/>
              <a:buAutoNum type="arabicPeriod"/>
              <a:tabLst>
                <a:tab pos="457200" algn="l"/>
              </a:tabLst>
            </a:pPr>
            <a:r>
              <a:rPr lang="en-US" altLang="zh-TW"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Secure perimeter</a:t>
            </a:r>
            <a:endParaRPr lang="zh-TW" altLang="zh-TW"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fontAlgn="base">
              <a:lnSpc>
                <a:spcPts val="1950"/>
              </a:lnSpc>
              <a:buSzPts val="1000"/>
              <a:buFont typeface="+mj-lt"/>
              <a:buAutoNum type="arabicPeriod"/>
              <a:tabLst>
                <a:tab pos="457200" algn="l"/>
              </a:tabLst>
            </a:pPr>
            <a:r>
              <a:rPr lang="en-US" altLang="zh-TW"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Vulnerable interior</a:t>
            </a:r>
            <a:endParaRPr lang="zh-TW" altLang="zh-TW"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fontAlgn="base">
              <a:lnSpc>
                <a:spcPts val="1950"/>
              </a:lnSpc>
              <a:buSzPts val="1000"/>
              <a:buFont typeface="+mj-lt"/>
              <a:buAutoNum type="arabicPeriod"/>
              <a:tabLst>
                <a:tab pos="457200" algn="l"/>
              </a:tabLst>
            </a:pPr>
            <a:r>
              <a:rPr lang="en-US" altLang="zh-TW" i="1" kern="100" spc="75" dirty="0">
                <a:solidFill>
                  <a:schemeClr val="bg2">
                    <a:lumMod val="25000"/>
                  </a:schemeClr>
                </a:solidFill>
                <a:effectLst/>
                <a:latin typeface="Arial" panose="020B0604020202020204" pitchFamily="34" charset="0"/>
                <a:ea typeface="新細明體" panose="02020500000000000000" pitchFamily="18" charset="-120"/>
                <a:cs typeface="Times New Roman" panose="02020603050405020304" pitchFamily="18" charset="0"/>
              </a:rPr>
              <a:t>IP and data are legitimate, so stealing this data is a win for the adversary</a:t>
            </a:r>
            <a:endParaRPr lang="zh-TW" altLang="zh-TW" i="1" kern="100" dirty="0">
              <a:solidFill>
                <a:schemeClr val="bg2">
                  <a:lumMod val="2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16" name="Rectangle 15">
            <a:extLst>
              <a:ext uri="{FF2B5EF4-FFF2-40B4-BE49-F238E27FC236}">
                <a16:creationId xmlns:a16="http://schemas.microsoft.com/office/drawing/2014/main" id="{C8D6C481-14CD-48F6-8F73-FF9BA3D652B1}"/>
              </a:ext>
            </a:extLst>
          </p:cNvPr>
          <p:cNvSpPr/>
          <p:nvPr/>
        </p:nvSpPr>
        <p:spPr>
          <a:xfrm>
            <a:off x="2576945" y="1997759"/>
            <a:ext cx="3241964" cy="668384"/>
          </a:xfrm>
          <a:prstGeom prst="rect">
            <a:avLst/>
          </a:prstGeom>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0"/>
              <a:solidFill>
                <a:schemeClr val="tx1"/>
              </a:solidFill>
              <a:effectLst>
                <a:outerShdw blurRad="50800" dist="38100" dir="2700000" algn="tl" rotWithShape="0">
                  <a:prstClr val="black">
                    <a:alpha val="40000"/>
                  </a:prstClr>
                </a:outerShdw>
              </a:effectLst>
            </a:endParaRPr>
          </a:p>
        </p:txBody>
      </p:sp>
      <p:sp>
        <p:nvSpPr>
          <p:cNvPr id="17" name="TextBox 16">
            <a:extLst>
              <a:ext uri="{FF2B5EF4-FFF2-40B4-BE49-F238E27FC236}">
                <a16:creationId xmlns:a16="http://schemas.microsoft.com/office/drawing/2014/main" id="{A54BABE1-8483-41E2-AF78-4B66AA5185BB}"/>
              </a:ext>
            </a:extLst>
          </p:cNvPr>
          <p:cNvSpPr txBox="1"/>
          <p:nvPr/>
        </p:nvSpPr>
        <p:spPr>
          <a:xfrm>
            <a:off x="2669309" y="2112054"/>
            <a:ext cx="3057236" cy="400110"/>
          </a:xfrm>
          <a:prstGeom prst="rect">
            <a:avLst/>
          </a:prstGeom>
          <a:noFill/>
        </p:spPr>
        <p:txBody>
          <a:bodyPr wrap="square" rtlCol="0">
            <a:spAutoFit/>
          </a:bodyPr>
          <a:lstStyle/>
          <a:p>
            <a:pPr algn="r"/>
            <a:r>
              <a:rPr lang="en-IN" altLang="zh-TW" sz="2000" i="1" dirty="0"/>
              <a:t>TRADITIONAL APPROACH</a:t>
            </a:r>
            <a:endParaRPr lang="zh-TW" altLang="en-US" sz="2000" i="1" dirty="0"/>
          </a:p>
        </p:txBody>
      </p:sp>
      <p:sp>
        <p:nvSpPr>
          <p:cNvPr id="18" name="Rectangle 17">
            <a:extLst>
              <a:ext uri="{FF2B5EF4-FFF2-40B4-BE49-F238E27FC236}">
                <a16:creationId xmlns:a16="http://schemas.microsoft.com/office/drawing/2014/main" id="{EB81072D-4262-40C0-96B3-D8C4D2895FCA}"/>
              </a:ext>
            </a:extLst>
          </p:cNvPr>
          <p:cNvSpPr/>
          <p:nvPr/>
        </p:nvSpPr>
        <p:spPr>
          <a:xfrm>
            <a:off x="8758404" y="1988395"/>
            <a:ext cx="3241964" cy="668384"/>
          </a:xfrm>
          <a:prstGeom prst="rect">
            <a:avLst/>
          </a:prstGeom>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0"/>
              <a:solidFill>
                <a:schemeClr val="tx1"/>
              </a:solidFill>
              <a:effectLst>
                <a:outerShdw blurRad="50800" dist="38100" dir="2700000" algn="tl" rotWithShape="0">
                  <a:prstClr val="black">
                    <a:alpha val="40000"/>
                  </a:prstClr>
                </a:outerShdw>
              </a:effectLst>
            </a:endParaRPr>
          </a:p>
        </p:txBody>
      </p:sp>
      <p:sp>
        <p:nvSpPr>
          <p:cNvPr id="19" name="TextBox 18">
            <a:extLst>
              <a:ext uri="{FF2B5EF4-FFF2-40B4-BE49-F238E27FC236}">
                <a16:creationId xmlns:a16="http://schemas.microsoft.com/office/drawing/2014/main" id="{4F46DF92-5FE9-4AFD-8910-2A12E418D393}"/>
              </a:ext>
            </a:extLst>
          </p:cNvPr>
          <p:cNvSpPr txBox="1"/>
          <p:nvPr/>
        </p:nvSpPr>
        <p:spPr>
          <a:xfrm>
            <a:off x="8978825" y="2137921"/>
            <a:ext cx="2964873" cy="369332"/>
          </a:xfrm>
          <a:prstGeom prst="rect">
            <a:avLst/>
          </a:prstGeom>
          <a:noFill/>
        </p:spPr>
        <p:txBody>
          <a:bodyPr wrap="square" rtlCol="0">
            <a:spAutoFit/>
          </a:bodyPr>
          <a:lstStyle/>
          <a:p>
            <a:pPr algn="r"/>
            <a:r>
              <a:rPr lang="en-IN" altLang="zh-TW" i="1" dirty="0"/>
              <a:t>ADVERSARY ENGAGEMENT</a:t>
            </a:r>
            <a:endParaRPr lang="zh-TW" altLang="en-US" i="1" dirty="0"/>
          </a:p>
        </p:txBody>
      </p:sp>
      <p:pic>
        <p:nvPicPr>
          <p:cNvPr id="20" name="Picture 19" descr="The exterior of a castle stronghold alongside a spiraling blue spider web (the Engage ‘snare’) with a spider lurking nearby">
            <a:extLst>
              <a:ext uri="{FF2B5EF4-FFF2-40B4-BE49-F238E27FC236}">
                <a16:creationId xmlns:a16="http://schemas.microsoft.com/office/drawing/2014/main" id="{DF38C574-E489-4055-A16E-4C200AF53D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957454" y="1399420"/>
            <a:ext cx="2708587" cy="1389796"/>
          </a:xfrm>
          <a:prstGeom prst="rect">
            <a:avLst/>
          </a:prstGeom>
          <a:noFill/>
          <a:ln>
            <a:noFill/>
          </a:ln>
        </p:spPr>
      </p:pic>
      <p:sp>
        <p:nvSpPr>
          <p:cNvPr id="23" name="AutoShape 8">
            <a:extLst>
              <a:ext uri="{FF2B5EF4-FFF2-40B4-BE49-F238E27FC236}">
                <a16:creationId xmlns:a16="http://schemas.microsoft.com/office/drawing/2014/main" id="{A74A2594-3602-4D75-8D42-DE1E9CD2B551}"/>
              </a:ext>
            </a:extLst>
          </p:cNvPr>
          <p:cNvSpPr/>
          <p:nvPr/>
        </p:nvSpPr>
        <p:spPr>
          <a:xfrm>
            <a:off x="1340085" y="6223000"/>
            <a:ext cx="432816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63188" y="4438786"/>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42237" y="4579663"/>
            <a:ext cx="2883906" cy="284312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p:spPr>
        <p:style>
          <a:lnRef idx="1">
            <a:schemeClr val="accent1"/>
          </a:lnRef>
          <a:fillRef idx="3">
            <a:schemeClr val="accent1"/>
          </a:fillRef>
          <a:effectRef idx="2">
            <a:schemeClr val="accent1"/>
          </a:effectRef>
          <a:fontRef idx="minor">
            <a:schemeClr val="lt1"/>
          </a:fontRef>
        </p:style>
      </p:sp>
      <p:sp>
        <p:nvSpPr>
          <p:cNvPr id="6" name="Freeform 6"/>
          <p:cNvSpPr/>
          <p:nvPr/>
        </p:nvSpPr>
        <p:spPr>
          <a:xfrm>
            <a:off x="-653943" y="-712547"/>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33343" y="-248849"/>
            <a:ext cx="3790217" cy="4026977"/>
            <a:chOff x="-150317" y="-210924"/>
            <a:chExt cx="886917" cy="947524"/>
          </a:xfrm>
        </p:grpSpPr>
        <p:sp>
          <p:nvSpPr>
            <p:cNvPr id="8" name="Freeform 8"/>
            <p:cNvSpPr/>
            <p:nvPr/>
          </p:nvSpPr>
          <p:spPr>
            <a:xfrm>
              <a:off x="-150317" y="-210924"/>
              <a:ext cx="660400" cy="64805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p:spPr>
          <p:style>
            <a:lnRef idx="1">
              <a:schemeClr val="accent1"/>
            </a:lnRef>
            <a:fillRef idx="3">
              <a:schemeClr val="accent1"/>
            </a:fillRef>
            <a:effectRef idx="2">
              <a:schemeClr val="accent1"/>
            </a:effectRef>
            <a:fontRef idx="minor">
              <a:schemeClr val="lt1"/>
            </a:fontRef>
          </p:style>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solidFill>
                  <a:srgbClr val="FF0000"/>
                </a:solidFill>
                <a:highlight>
                  <a:srgbClr val="808000"/>
                </a:highlight>
              </a:endParaRPr>
            </a:p>
          </p:txBody>
        </p:sp>
      </p:grpSp>
      <p:grpSp>
        <p:nvGrpSpPr>
          <p:cNvPr id="10" name="Group 10"/>
          <p:cNvGrpSpPr/>
          <p:nvPr/>
        </p:nvGrpSpPr>
        <p:grpSpPr>
          <a:xfrm>
            <a:off x="4313307" y="262515"/>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p:spPr>
          <p:style>
            <a:lnRef idx="0">
              <a:schemeClr val="accent1"/>
            </a:lnRef>
            <a:fillRef idx="3">
              <a:schemeClr val="accent1"/>
            </a:fillRef>
            <a:effectRef idx="3">
              <a:schemeClr val="accent1"/>
            </a:effectRef>
            <a:fontRef idx="minor">
              <a:schemeClr val="lt1"/>
            </a:fontRef>
          </p:style>
        </p:sp>
      </p:grpSp>
      <p:grpSp>
        <p:nvGrpSpPr>
          <p:cNvPr id="12" name="Group 12"/>
          <p:cNvGrpSpPr/>
          <p:nvPr/>
        </p:nvGrpSpPr>
        <p:grpSpPr>
          <a:xfrm>
            <a:off x="4405014" y="673619"/>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p:spPr>
          <p:style>
            <a:lnRef idx="1">
              <a:schemeClr val="accent1"/>
            </a:lnRef>
            <a:fillRef idx="2">
              <a:schemeClr val="accent1"/>
            </a:fillRef>
            <a:effectRef idx="1">
              <a:schemeClr val="accent1"/>
            </a:effectRef>
            <a:fontRef idx="minor">
              <a:schemeClr val="dk1"/>
            </a:fontRef>
          </p:style>
        </p:sp>
      </p:grpSp>
      <p:grpSp>
        <p:nvGrpSpPr>
          <p:cNvPr id="14" name="Group 14"/>
          <p:cNvGrpSpPr/>
          <p:nvPr/>
        </p:nvGrpSpPr>
        <p:grpSpPr>
          <a:xfrm>
            <a:off x="4799222" y="309389"/>
            <a:ext cx="4769075" cy="1050088"/>
            <a:chOff x="240017" y="0"/>
            <a:chExt cx="7191131" cy="1963167"/>
          </a:xfrm>
        </p:grpSpPr>
        <p:sp>
          <p:nvSpPr>
            <p:cNvPr id="15" name="Freeform 15"/>
            <p:cNvSpPr/>
            <p:nvPr/>
          </p:nvSpPr>
          <p:spPr>
            <a:xfrm>
              <a:off x="240017" y="0"/>
              <a:ext cx="7191131"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p:spPr>
          <p:style>
            <a:lnRef idx="0">
              <a:schemeClr val="accent1"/>
            </a:lnRef>
            <a:fillRef idx="3">
              <a:schemeClr val="accent1"/>
            </a:fillRef>
            <a:effectRef idx="3">
              <a:schemeClr val="accent1"/>
            </a:effectRef>
            <a:fontRef idx="minor">
              <a:schemeClr val="lt1"/>
            </a:fontRef>
          </p:style>
          <p:txBody>
            <a:bodyPr/>
            <a:lstStyle/>
            <a:p>
              <a:endParaRPr lang="zh-TW" altLang="en-US" dirty="0"/>
            </a:p>
          </p:txBody>
        </p:sp>
      </p:grpSp>
      <p:grpSp>
        <p:nvGrpSpPr>
          <p:cNvPr id="16" name="Group 16"/>
          <p:cNvGrpSpPr/>
          <p:nvPr/>
        </p:nvGrpSpPr>
        <p:grpSpPr>
          <a:xfrm>
            <a:off x="8731355" y="1371815"/>
            <a:ext cx="788551" cy="1307752"/>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p:spPr>
          <p:style>
            <a:lnRef idx="3">
              <a:schemeClr val="lt1"/>
            </a:lnRef>
            <a:fillRef idx="1">
              <a:schemeClr val="accent1"/>
            </a:fillRef>
            <a:effectRef idx="1">
              <a:schemeClr val="accent1"/>
            </a:effectRef>
            <a:fontRef idx="minor">
              <a:schemeClr val="lt1"/>
            </a:fontRef>
          </p:style>
        </p:sp>
      </p:grpSp>
      <p:grpSp>
        <p:nvGrpSpPr>
          <p:cNvPr id="18" name="Group 18"/>
          <p:cNvGrpSpPr/>
          <p:nvPr/>
        </p:nvGrpSpPr>
        <p:grpSpPr>
          <a:xfrm>
            <a:off x="9170014" y="1807625"/>
            <a:ext cx="217210" cy="403610"/>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p:spPr>
          <p:style>
            <a:lnRef idx="1">
              <a:schemeClr val="accent1"/>
            </a:lnRef>
            <a:fillRef idx="2">
              <a:schemeClr val="accent1"/>
            </a:fillRef>
            <a:effectRef idx="1">
              <a:schemeClr val="accent1"/>
            </a:effectRef>
            <a:fontRef idx="minor">
              <a:schemeClr val="dk1"/>
            </a:fontRef>
          </p:style>
        </p:sp>
      </p:grpSp>
      <p:grpSp>
        <p:nvGrpSpPr>
          <p:cNvPr id="20" name="Group 20"/>
          <p:cNvGrpSpPr/>
          <p:nvPr/>
        </p:nvGrpSpPr>
        <p:grpSpPr>
          <a:xfrm>
            <a:off x="4266480" y="1484386"/>
            <a:ext cx="4821596" cy="10252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p:spPr>
          <p:style>
            <a:lnRef idx="3">
              <a:schemeClr val="lt1"/>
            </a:lnRef>
            <a:fillRef idx="1">
              <a:schemeClr val="accent1"/>
            </a:fillRef>
            <a:effectRef idx="1">
              <a:schemeClr val="accent1"/>
            </a:effectRef>
            <a:fontRef idx="minor">
              <a:schemeClr val="lt1"/>
            </a:fontRef>
          </p:style>
        </p:sp>
      </p:grpSp>
      <p:grpSp>
        <p:nvGrpSpPr>
          <p:cNvPr id="23" name="Group 23"/>
          <p:cNvGrpSpPr/>
          <p:nvPr/>
        </p:nvGrpSpPr>
        <p:grpSpPr>
          <a:xfrm>
            <a:off x="4330554" y="2459842"/>
            <a:ext cx="776411" cy="1273606"/>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p:spPr>
          <p:style>
            <a:lnRef idx="1">
              <a:schemeClr val="accent1"/>
            </a:lnRef>
            <a:fillRef idx="3">
              <a:schemeClr val="accent1"/>
            </a:fillRef>
            <a:effectRef idx="2">
              <a:schemeClr val="accent1"/>
            </a:effectRef>
            <a:fontRef idx="minor">
              <a:schemeClr val="lt1"/>
            </a:fontRef>
          </p:style>
        </p:sp>
      </p:grpSp>
      <p:grpSp>
        <p:nvGrpSpPr>
          <p:cNvPr id="25" name="Group 25"/>
          <p:cNvGrpSpPr/>
          <p:nvPr/>
        </p:nvGrpSpPr>
        <p:grpSpPr>
          <a:xfrm>
            <a:off x="4429097" y="5418253"/>
            <a:ext cx="217210" cy="403610"/>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p:spPr>
          <p:style>
            <a:lnRef idx="1">
              <a:schemeClr val="accent1"/>
            </a:lnRef>
            <a:fillRef idx="2">
              <a:schemeClr val="accent1"/>
            </a:fillRef>
            <a:effectRef idx="1">
              <a:schemeClr val="accent1"/>
            </a:effectRef>
            <a:fontRef idx="minor">
              <a:schemeClr val="dk1"/>
            </a:fontRef>
          </p:style>
        </p:sp>
      </p:grpSp>
      <p:grpSp>
        <p:nvGrpSpPr>
          <p:cNvPr id="27" name="Group 27"/>
          <p:cNvGrpSpPr/>
          <p:nvPr/>
        </p:nvGrpSpPr>
        <p:grpSpPr>
          <a:xfrm>
            <a:off x="4697319" y="2603975"/>
            <a:ext cx="4859151" cy="1025201"/>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p:spPr>
          <p:style>
            <a:lnRef idx="0">
              <a:schemeClr val="accent1"/>
            </a:lnRef>
            <a:fillRef idx="3">
              <a:schemeClr val="accent1"/>
            </a:fillRef>
            <a:effectRef idx="3">
              <a:schemeClr val="accent1"/>
            </a:effectRef>
            <a:fontRef idx="minor">
              <a:schemeClr val="lt1"/>
            </a:fontRef>
          </p:style>
        </p:sp>
      </p:grpSp>
      <p:grpSp>
        <p:nvGrpSpPr>
          <p:cNvPr id="29" name="Group 29"/>
          <p:cNvGrpSpPr/>
          <p:nvPr/>
        </p:nvGrpSpPr>
        <p:grpSpPr>
          <a:xfrm>
            <a:off x="8758262" y="3660797"/>
            <a:ext cx="776795" cy="1273606"/>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p:spPr>
          <p:style>
            <a:lnRef idx="1">
              <a:schemeClr val="accent1"/>
            </a:lnRef>
            <a:fillRef idx="3">
              <a:schemeClr val="accent1"/>
            </a:fillRef>
            <a:effectRef idx="2">
              <a:schemeClr val="accent1"/>
            </a:effectRef>
            <a:fontRef idx="minor">
              <a:schemeClr val="lt1"/>
            </a:fontRef>
          </p:style>
        </p:sp>
      </p:grpSp>
      <p:grpSp>
        <p:nvGrpSpPr>
          <p:cNvPr id="31" name="Group 31"/>
          <p:cNvGrpSpPr/>
          <p:nvPr/>
        </p:nvGrpSpPr>
        <p:grpSpPr>
          <a:xfrm>
            <a:off x="9149466" y="4146270"/>
            <a:ext cx="217210" cy="403610"/>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p:spPr>
          <p:style>
            <a:lnRef idx="1">
              <a:schemeClr val="accent1"/>
            </a:lnRef>
            <a:fillRef idx="2">
              <a:schemeClr val="accent1"/>
            </a:fillRef>
            <a:effectRef idx="1">
              <a:schemeClr val="accent1"/>
            </a:effectRef>
            <a:fontRef idx="minor">
              <a:schemeClr val="dk1"/>
            </a:fontRef>
          </p:style>
        </p:sp>
      </p:grpSp>
      <p:grpSp>
        <p:nvGrpSpPr>
          <p:cNvPr id="33" name="Group 33"/>
          <p:cNvGrpSpPr/>
          <p:nvPr/>
        </p:nvGrpSpPr>
        <p:grpSpPr>
          <a:xfrm>
            <a:off x="4277340" y="3775262"/>
            <a:ext cx="4859151" cy="1025201"/>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p:spPr>
          <p:style>
            <a:lnRef idx="2">
              <a:schemeClr val="accent1">
                <a:shade val="50000"/>
              </a:schemeClr>
            </a:lnRef>
            <a:fillRef idx="1">
              <a:schemeClr val="accent1"/>
            </a:fillRef>
            <a:effectRef idx="0">
              <a:schemeClr val="accent1"/>
            </a:effectRef>
            <a:fontRef idx="minor">
              <a:schemeClr val="lt1"/>
            </a:fontRef>
          </p:style>
        </p:sp>
      </p:grpSp>
      <p:sp>
        <p:nvSpPr>
          <p:cNvPr id="38" name="TextBox 38"/>
          <p:cNvSpPr txBox="1"/>
          <p:nvPr/>
        </p:nvSpPr>
        <p:spPr>
          <a:xfrm>
            <a:off x="-179706" y="754089"/>
            <a:ext cx="2742146" cy="705321"/>
          </a:xfrm>
          <a:prstGeom prst="rect">
            <a:avLst/>
          </a:prstGeom>
        </p:spPr>
        <p:txBody>
          <a:bodyPr wrap="square" lIns="0" tIns="0" rIns="0" bIns="0" rtlCol="0" anchor="t">
            <a:spAutoFit/>
          </a:bodyPr>
          <a:lstStyle/>
          <a:p>
            <a:pPr>
              <a:lnSpc>
                <a:spcPts val="5471"/>
              </a:lnSpc>
              <a:spcBef>
                <a:spcPct val="0"/>
              </a:spcBef>
            </a:pPr>
            <a:r>
              <a:rPr lang="en-US" sz="4800" spc="388" dirty="0">
                <a:solidFill>
                  <a:srgbClr val="FFFFFF"/>
                </a:solidFill>
                <a:latin typeface="Codec Pro ExtraBold"/>
              </a:rPr>
              <a:t>Overview</a:t>
            </a:r>
          </a:p>
        </p:txBody>
      </p:sp>
      <p:sp>
        <p:nvSpPr>
          <p:cNvPr id="40" name="TextBox 40"/>
          <p:cNvSpPr txBox="1"/>
          <p:nvPr/>
        </p:nvSpPr>
        <p:spPr>
          <a:xfrm>
            <a:off x="3604021" y="602932"/>
            <a:ext cx="653021" cy="474297"/>
          </a:xfrm>
          <a:prstGeom prst="rect">
            <a:avLst/>
          </a:prstGeom>
        </p:spPr>
        <p:txBody>
          <a:bodyPr lIns="0" tIns="0" rIns="0" bIns="0" rtlCol="0" anchor="t">
            <a:spAutoFit/>
          </a:bodyPr>
          <a:lstStyle/>
          <a:p>
            <a:pPr algn="ctr">
              <a:lnSpc>
                <a:spcPts val="4032"/>
              </a:lnSpc>
              <a:spcBef>
                <a:spcPct val="0"/>
              </a:spcBef>
            </a:pPr>
            <a:r>
              <a:rPr lang="en-US" sz="3200" b="1" spc="286" dirty="0">
                <a:solidFill>
                  <a:srgbClr val="231F20"/>
                </a:solidFill>
                <a:latin typeface="Codec Pro ExtraBold"/>
              </a:rPr>
              <a:t>01</a:t>
            </a:r>
          </a:p>
        </p:txBody>
      </p:sp>
      <p:sp>
        <p:nvSpPr>
          <p:cNvPr id="41" name="TextBox 41"/>
          <p:cNvSpPr txBox="1"/>
          <p:nvPr/>
        </p:nvSpPr>
        <p:spPr>
          <a:xfrm>
            <a:off x="9621213" y="1754028"/>
            <a:ext cx="800484" cy="475387"/>
          </a:xfrm>
          <a:prstGeom prst="rect">
            <a:avLst/>
          </a:prstGeom>
        </p:spPr>
        <p:txBody>
          <a:bodyPr wrap="square" lIns="0" tIns="0" rIns="0" bIns="0" rtlCol="0" anchor="t">
            <a:spAutoFit/>
          </a:bodyPr>
          <a:lstStyle/>
          <a:p>
            <a:pPr algn="ctr">
              <a:lnSpc>
                <a:spcPts val="4032"/>
              </a:lnSpc>
              <a:spcBef>
                <a:spcPct val="0"/>
              </a:spcBef>
            </a:pPr>
            <a:r>
              <a:rPr lang="en-US" sz="3200" b="1" spc="286" dirty="0">
                <a:solidFill>
                  <a:srgbClr val="231F20"/>
                </a:solidFill>
                <a:latin typeface="Arial Narrow" panose="020B0606020202030204" pitchFamily="34" charset="0"/>
                <a:ea typeface="Cambria" panose="02040503050406030204" pitchFamily="18" charset="0"/>
              </a:rPr>
              <a:t>02</a:t>
            </a:r>
          </a:p>
        </p:txBody>
      </p:sp>
      <p:sp>
        <p:nvSpPr>
          <p:cNvPr id="43" name="TextBox 43"/>
          <p:cNvSpPr txBox="1"/>
          <p:nvPr/>
        </p:nvSpPr>
        <p:spPr>
          <a:xfrm>
            <a:off x="3604021" y="2847502"/>
            <a:ext cx="653021" cy="474297"/>
          </a:xfrm>
          <a:prstGeom prst="rect">
            <a:avLst/>
          </a:prstGeom>
        </p:spPr>
        <p:txBody>
          <a:bodyPr lIns="0" tIns="0" rIns="0" bIns="0" rtlCol="0" anchor="t">
            <a:spAutoFit/>
          </a:bodyPr>
          <a:lstStyle/>
          <a:p>
            <a:pPr algn="ctr">
              <a:lnSpc>
                <a:spcPts val="4032"/>
              </a:lnSpc>
              <a:spcBef>
                <a:spcPct val="0"/>
              </a:spcBef>
            </a:pPr>
            <a:r>
              <a:rPr lang="en-US" sz="3200" b="1" spc="286" dirty="0">
                <a:solidFill>
                  <a:srgbClr val="231F20"/>
                </a:solidFill>
                <a:latin typeface="Codec Pro ExtraBold"/>
              </a:rPr>
              <a:t>03</a:t>
            </a:r>
          </a:p>
        </p:txBody>
      </p:sp>
      <p:sp>
        <p:nvSpPr>
          <p:cNvPr id="44" name="TextBox 44"/>
          <p:cNvSpPr txBox="1"/>
          <p:nvPr/>
        </p:nvSpPr>
        <p:spPr>
          <a:xfrm>
            <a:off x="9646603" y="4105172"/>
            <a:ext cx="653021" cy="474297"/>
          </a:xfrm>
          <a:prstGeom prst="rect">
            <a:avLst/>
          </a:prstGeom>
        </p:spPr>
        <p:txBody>
          <a:bodyPr lIns="0" tIns="0" rIns="0" bIns="0" rtlCol="0" anchor="t">
            <a:spAutoFit/>
          </a:bodyPr>
          <a:lstStyle/>
          <a:p>
            <a:pPr algn="ctr">
              <a:lnSpc>
                <a:spcPts val="4032"/>
              </a:lnSpc>
              <a:spcBef>
                <a:spcPct val="0"/>
              </a:spcBef>
            </a:pPr>
            <a:r>
              <a:rPr lang="en-US" sz="3200" b="1" spc="286" dirty="0">
                <a:solidFill>
                  <a:srgbClr val="231F20"/>
                </a:solidFill>
                <a:latin typeface="Codec Pro ExtraBold"/>
              </a:rPr>
              <a:t>04</a:t>
            </a:r>
          </a:p>
        </p:txBody>
      </p:sp>
      <p:sp>
        <p:nvSpPr>
          <p:cNvPr id="45" name="TextBox 45"/>
          <p:cNvSpPr txBox="1"/>
          <p:nvPr/>
        </p:nvSpPr>
        <p:spPr>
          <a:xfrm>
            <a:off x="4072843" y="2333226"/>
            <a:ext cx="2424043" cy="154786"/>
          </a:xfrm>
          <a:prstGeom prst="rect">
            <a:avLst/>
          </a:prstGeom>
        </p:spPr>
        <p:txBody>
          <a:bodyPr lIns="0" tIns="0" rIns="0" bIns="0" rtlCol="0" anchor="t">
            <a:spAutoFit/>
          </a:bodyPr>
          <a:lstStyle/>
          <a:p>
            <a:pPr algn="r">
              <a:lnSpc>
                <a:spcPts val="1341"/>
              </a:lnSpc>
              <a:spcBef>
                <a:spcPct val="0"/>
              </a:spcBef>
            </a:pPr>
            <a:r>
              <a:rPr lang="en-US" sz="972" spc="95" dirty="0">
                <a:solidFill>
                  <a:srgbClr val="FFFFFF"/>
                </a:solidFill>
                <a:latin typeface="Open Sauce"/>
              </a:rPr>
              <a:t>.</a:t>
            </a:r>
          </a:p>
        </p:txBody>
      </p:sp>
      <p:sp>
        <p:nvSpPr>
          <p:cNvPr id="46" name="TextBox 46"/>
          <p:cNvSpPr txBox="1"/>
          <p:nvPr/>
        </p:nvSpPr>
        <p:spPr>
          <a:xfrm>
            <a:off x="4101529" y="5114710"/>
            <a:ext cx="2424043" cy="154786"/>
          </a:xfrm>
          <a:prstGeom prst="rect">
            <a:avLst/>
          </a:prstGeom>
        </p:spPr>
        <p:txBody>
          <a:bodyPr lIns="0" tIns="0" rIns="0" bIns="0" rtlCol="0" anchor="t">
            <a:spAutoFit/>
          </a:bodyPr>
          <a:lstStyle/>
          <a:p>
            <a:pPr algn="r">
              <a:lnSpc>
                <a:spcPts val="1341"/>
              </a:lnSpc>
              <a:spcBef>
                <a:spcPct val="0"/>
              </a:spcBef>
            </a:pPr>
            <a:r>
              <a:rPr lang="en-US" sz="972" spc="95" dirty="0">
                <a:solidFill>
                  <a:srgbClr val="FFFFFF"/>
                </a:solidFill>
                <a:latin typeface="Open Sauce"/>
              </a:rPr>
              <a:t>.</a:t>
            </a:r>
          </a:p>
        </p:txBody>
      </p:sp>
      <p:sp>
        <p:nvSpPr>
          <p:cNvPr id="49" name="TextBox 48">
            <a:extLst>
              <a:ext uri="{FF2B5EF4-FFF2-40B4-BE49-F238E27FC236}">
                <a16:creationId xmlns:a16="http://schemas.microsoft.com/office/drawing/2014/main" id="{5D7DB777-2D94-41B5-AEA2-CED106831058}"/>
              </a:ext>
            </a:extLst>
          </p:cNvPr>
          <p:cNvSpPr txBox="1"/>
          <p:nvPr/>
        </p:nvSpPr>
        <p:spPr>
          <a:xfrm>
            <a:off x="5733396" y="1543330"/>
            <a:ext cx="2842234" cy="923330"/>
          </a:xfrm>
          <a:prstGeom prst="rect">
            <a:avLst/>
          </a:prstGeom>
          <a:noFill/>
        </p:spPr>
        <p:txBody>
          <a:bodyPr wrap="square">
            <a:spAutoFit/>
          </a:bodyPr>
          <a:lstStyle/>
          <a:p>
            <a:r>
              <a:rPr lang="en-US" altLang="zh-TW" b="0" i="0" dirty="0">
                <a:solidFill>
                  <a:schemeClr val="bg1"/>
                </a:solidFill>
                <a:effectLst/>
                <a:latin typeface="Söhne"/>
              </a:rPr>
              <a:t>Delve into a comprehensive understanding of the MITRE ATT&amp;CK framework.</a:t>
            </a:r>
            <a:endParaRPr lang="zh-TW" altLang="en-US" dirty="0">
              <a:solidFill>
                <a:schemeClr val="bg1"/>
              </a:solidFill>
            </a:endParaRPr>
          </a:p>
        </p:txBody>
      </p:sp>
      <p:pic>
        <p:nvPicPr>
          <p:cNvPr id="1026" name="Picture 2" descr="GitHub - infosecn1nja/awesome-mitre-attack: A curated list of awesome  resources related to Mitre ATT&amp;CK™ Framework">
            <a:extLst>
              <a:ext uri="{FF2B5EF4-FFF2-40B4-BE49-F238E27FC236}">
                <a16:creationId xmlns:a16="http://schemas.microsoft.com/office/drawing/2014/main" id="{A78A2956-9AC2-4742-92A1-E2F55F120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829" y="1682558"/>
            <a:ext cx="1030682" cy="618409"/>
          </a:xfrm>
          <a:prstGeom prst="rect">
            <a:avLst/>
          </a:prstGeom>
        </p:spPr>
        <p:style>
          <a:lnRef idx="2">
            <a:schemeClr val="accent5"/>
          </a:lnRef>
          <a:fillRef idx="1">
            <a:schemeClr val="lt1"/>
          </a:fillRef>
          <a:effectRef idx="0">
            <a:schemeClr val="accent5"/>
          </a:effectRef>
          <a:fontRef idx="minor">
            <a:schemeClr val="dk1"/>
          </a:fontRef>
        </p:style>
      </p:pic>
      <p:grpSp>
        <p:nvGrpSpPr>
          <p:cNvPr id="51" name="Group 27">
            <a:extLst>
              <a:ext uri="{FF2B5EF4-FFF2-40B4-BE49-F238E27FC236}">
                <a16:creationId xmlns:a16="http://schemas.microsoft.com/office/drawing/2014/main" id="{DBEA3619-E94F-4B60-84B4-0081B2038452}"/>
              </a:ext>
            </a:extLst>
          </p:cNvPr>
          <p:cNvGrpSpPr/>
          <p:nvPr/>
        </p:nvGrpSpPr>
        <p:grpSpPr>
          <a:xfrm>
            <a:off x="4677110" y="5040937"/>
            <a:ext cx="4916861" cy="1025201"/>
            <a:chOff x="0" y="0"/>
            <a:chExt cx="7374240" cy="1916640"/>
          </a:xfrm>
        </p:grpSpPr>
        <p:sp>
          <p:nvSpPr>
            <p:cNvPr id="52" name="Freeform 28">
              <a:extLst>
                <a:ext uri="{FF2B5EF4-FFF2-40B4-BE49-F238E27FC236}">
                  <a16:creationId xmlns:a16="http://schemas.microsoft.com/office/drawing/2014/main" id="{42C74526-C62F-4CA6-ACBE-B09D4D2446AE}"/>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p:spPr>
          <p:style>
            <a:lnRef idx="0">
              <a:schemeClr val="accent1"/>
            </a:lnRef>
            <a:fillRef idx="3">
              <a:schemeClr val="accent1"/>
            </a:fillRef>
            <a:effectRef idx="3">
              <a:schemeClr val="accent1"/>
            </a:effectRef>
            <a:fontRef idx="minor">
              <a:schemeClr val="lt1"/>
            </a:fontRef>
          </p:style>
        </p:sp>
      </p:grpSp>
      <p:grpSp>
        <p:nvGrpSpPr>
          <p:cNvPr id="53" name="Group 23">
            <a:extLst>
              <a:ext uri="{FF2B5EF4-FFF2-40B4-BE49-F238E27FC236}">
                <a16:creationId xmlns:a16="http://schemas.microsoft.com/office/drawing/2014/main" id="{1425A987-B9E8-4B8C-94F1-30A1CFD68936}"/>
              </a:ext>
            </a:extLst>
          </p:cNvPr>
          <p:cNvGrpSpPr/>
          <p:nvPr/>
        </p:nvGrpSpPr>
        <p:grpSpPr>
          <a:xfrm>
            <a:off x="4285066" y="4894034"/>
            <a:ext cx="776411" cy="1273606"/>
            <a:chOff x="0" y="0"/>
            <a:chExt cx="1451520" cy="2381040"/>
          </a:xfrm>
        </p:grpSpPr>
        <p:sp>
          <p:nvSpPr>
            <p:cNvPr id="54" name="Freeform 24">
              <a:extLst>
                <a:ext uri="{FF2B5EF4-FFF2-40B4-BE49-F238E27FC236}">
                  <a16:creationId xmlns:a16="http://schemas.microsoft.com/office/drawing/2014/main" id="{B6EE7AF0-13CD-48DF-A850-B154BB252C56}"/>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p:spPr>
          <p:style>
            <a:lnRef idx="0">
              <a:schemeClr val="accent1"/>
            </a:lnRef>
            <a:fillRef idx="3">
              <a:schemeClr val="accent1"/>
            </a:fillRef>
            <a:effectRef idx="3">
              <a:schemeClr val="accent1"/>
            </a:effectRef>
            <a:fontRef idx="minor">
              <a:schemeClr val="lt1"/>
            </a:fontRef>
          </p:style>
        </p:sp>
      </p:grpSp>
      <p:grpSp>
        <p:nvGrpSpPr>
          <p:cNvPr id="55" name="Group 25">
            <a:extLst>
              <a:ext uri="{FF2B5EF4-FFF2-40B4-BE49-F238E27FC236}">
                <a16:creationId xmlns:a16="http://schemas.microsoft.com/office/drawing/2014/main" id="{1B8D1BA7-ADDE-4BB1-BCFE-DD4115EA6A18}"/>
              </a:ext>
            </a:extLst>
          </p:cNvPr>
          <p:cNvGrpSpPr/>
          <p:nvPr/>
        </p:nvGrpSpPr>
        <p:grpSpPr>
          <a:xfrm>
            <a:off x="4383309" y="2903271"/>
            <a:ext cx="217210" cy="403610"/>
            <a:chOff x="0" y="0"/>
            <a:chExt cx="406080" cy="754560"/>
          </a:xfrm>
        </p:grpSpPr>
        <p:sp>
          <p:nvSpPr>
            <p:cNvPr id="56" name="Freeform 26">
              <a:extLst>
                <a:ext uri="{FF2B5EF4-FFF2-40B4-BE49-F238E27FC236}">
                  <a16:creationId xmlns:a16="http://schemas.microsoft.com/office/drawing/2014/main" id="{E7E8C234-67D5-4E76-830C-CFB1E33D4CB3}"/>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p:spPr>
          <p:style>
            <a:lnRef idx="1">
              <a:schemeClr val="accent1"/>
            </a:lnRef>
            <a:fillRef idx="2">
              <a:schemeClr val="accent1"/>
            </a:fillRef>
            <a:effectRef idx="1">
              <a:schemeClr val="accent1"/>
            </a:effectRef>
            <a:fontRef idx="minor">
              <a:schemeClr val="dk1"/>
            </a:fontRef>
          </p:style>
        </p:sp>
      </p:grpSp>
      <p:sp>
        <p:nvSpPr>
          <p:cNvPr id="58" name="TextBox 57">
            <a:extLst>
              <a:ext uri="{FF2B5EF4-FFF2-40B4-BE49-F238E27FC236}">
                <a16:creationId xmlns:a16="http://schemas.microsoft.com/office/drawing/2014/main" id="{372E3F4C-69D6-42B4-A59F-F775323F3A90}"/>
              </a:ext>
            </a:extLst>
          </p:cNvPr>
          <p:cNvSpPr txBox="1"/>
          <p:nvPr/>
        </p:nvSpPr>
        <p:spPr>
          <a:xfrm>
            <a:off x="3543321" y="5356631"/>
            <a:ext cx="774420" cy="570477"/>
          </a:xfrm>
          <a:prstGeom prst="rect">
            <a:avLst/>
          </a:prstGeom>
          <a:noFill/>
        </p:spPr>
        <p:txBody>
          <a:bodyPr wrap="square">
            <a:spAutoFit/>
          </a:bodyPr>
          <a:lstStyle/>
          <a:p>
            <a:pPr algn="ctr">
              <a:lnSpc>
                <a:spcPts val="4032"/>
              </a:lnSpc>
              <a:spcBef>
                <a:spcPct val="0"/>
              </a:spcBef>
            </a:pPr>
            <a:r>
              <a:rPr lang="en-US" altLang="zh-TW" sz="3200" b="1" spc="286" dirty="0">
                <a:solidFill>
                  <a:srgbClr val="231F20"/>
                </a:solidFill>
                <a:latin typeface="Codec Pro ExtraBold"/>
              </a:rPr>
              <a:t>05</a:t>
            </a:r>
          </a:p>
        </p:txBody>
      </p:sp>
      <p:sp>
        <p:nvSpPr>
          <p:cNvPr id="57" name="TextBox 56">
            <a:extLst>
              <a:ext uri="{FF2B5EF4-FFF2-40B4-BE49-F238E27FC236}">
                <a16:creationId xmlns:a16="http://schemas.microsoft.com/office/drawing/2014/main" id="{0A3DE19F-8A87-4850-9DE9-0C898E844AF6}"/>
              </a:ext>
            </a:extLst>
          </p:cNvPr>
          <p:cNvSpPr txBox="1"/>
          <p:nvPr/>
        </p:nvSpPr>
        <p:spPr>
          <a:xfrm>
            <a:off x="5284864" y="342062"/>
            <a:ext cx="3180662" cy="1015663"/>
          </a:xfrm>
          <a:prstGeom prst="rect">
            <a:avLst/>
          </a:prstGeom>
          <a:noFill/>
        </p:spPr>
        <p:txBody>
          <a:bodyPr wrap="square" rtlCol="0">
            <a:spAutoFit/>
          </a:bodyPr>
          <a:lstStyle/>
          <a:p>
            <a:r>
              <a:rPr lang="en-US" altLang="zh-TW" sz="1900" b="0" i="0" dirty="0">
                <a:solidFill>
                  <a:schemeClr val="bg1"/>
                </a:solidFill>
                <a:effectLst/>
                <a:latin typeface="Söhne"/>
              </a:rPr>
              <a:t>MITRE Engage Framework: Strategically Empowering Adversary Engagement</a:t>
            </a:r>
            <a:r>
              <a:rPr lang="en-US" altLang="zh-TW" sz="2000" b="0" i="0" dirty="0">
                <a:solidFill>
                  <a:schemeClr val="bg1"/>
                </a:solidFill>
                <a:effectLst/>
                <a:latin typeface="Söhne"/>
              </a:rPr>
              <a:t>.</a:t>
            </a:r>
            <a:endParaRPr lang="zh-TW" altLang="en-US" sz="2000" dirty="0">
              <a:solidFill>
                <a:schemeClr val="bg1"/>
              </a:solidFill>
            </a:endParaRPr>
          </a:p>
        </p:txBody>
      </p:sp>
      <p:pic>
        <p:nvPicPr>
          <p:cNvPr id="1028" name="Picture 4" descr="MITRE Engage | LinkedIn">
            <a:extLst>
              <a:ext uri="{FF2B5EF4-FFF2-40B4-BE49-F238E27FC236}">
                <a16:creationId xmlns:a16="http://schemas.microsoft.com/office/drawing/2014/main" id="{057666DD-D8A6-4ACE-BE74-82CE94689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1077" y="375666"/>
            <a:ext cx="920364" cy="92036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2F929B7C-4614-4A90-A09C-ED840CEF5593}"/>
              </a:ext>
            </a:extLst>
          </p:cNvPr>
          <p:cNvSpPr txBox="1"/>
          <p:nvPr/>
        </p:nvSpPr>
        <p:spPr>
          <a:xfrm>
            <a:off x="5349265" y="2826641"/>
            <a:ext cx="3776365" cy="646331"/>
          </a:xfrm>
          <a:prstGeom prst="rect">
            <a:avLst/>
          </a:prstGeom>
          <a:noFill/>
        </p:spPr>
        <p:txBody>
          <a:bodyPr wrap="square" rtlCol="0">
            <a:spAutoFit/>
          </a:bodyPr>
          <a:lstStyle/>
          <a:p>
            <a:r>
              <a:rPr lang="en-IN" altLang="zh-TW" dirty="0">
                <a:solidFill>
                  <a:schemeClr val="bg1"/>
                </a:solidFill>
              </a:rPr>
              <a:t>MITRE ATTACK USE CASES AND PYRAMID OF PAIN</a:t>
            </a:r>
            <a:endParaRPr lang="zh-TW" altLang="en-US" dirty="0">
              <a:solidFill>
                <a:schemeClr val="bg1"/>
              </a:solidFill>
            </a:endParaRPr>
          </a:p>
        </p:txBody>
      </p:sp>
      <p:sp>
        <p:nvSpPr>
          <p:cNvPr id="42" name="TextBox 41">
            <a:extLst>
              <a:ext uri="{FF2B5EF4-FFF2-40B4-BE49-F238E27FC236}">
                <a16:creationId xmlns:a16="http://schemas.microsoft.com/office/drawing/2014/main" id="{4F9E4A30-6E38-4C15-AFE2-7AD410ABE9E8}"/>
              </a:ext>
            </a:extLst>
          </p:cNvPr>
          <p:cNvSpPr txBox="1"/>
          <p:nvPr/>
        </p:nvSpPr>
        <p:spPr>
          <a:xfrm>
            <a:off x="4861690" y="3996910"/>
            <a:ext cx="3824117" cy="646331"/>
          </a:xfrm>
          <a:prstGeom prst="rect">
            <a:avLst/>
          </a:prstGeom>
          <a:noFill/>
        </p:spPr>
        <p:txBody>
          <a:bodyPr wrap="square" rtlCol="0">
            <a:spAutoFit/>
          </a:bodyPr>
          <a:lstStyle/>
          <a:p>
            <a:r>
              <a:rPr lang="en-IN" altLang="zh-TW" dirty="0">
                <a:solidFill>
                  <a:schemeClr val="bg1"/>
                </a:solidFill>
              </a:rPr>
              <a:t>TACTICS USED IN MITRE ATTACK FRAMEWORK.</a:t>
            </a:r>
            <a:endParaRPr lang="zh-TW" altLang="en-US" dirty="0">
              <a:solidFill>
                <a:schemeClr val="bg1"/>
              </a:solidFill>
            </a:endParaRPr>
          </a:p>
        </p:txBody>
      </p:sp>
      <p:sp>
        <p:nvSpPr>
          <p:cNvPr id="47" name="TextBox 46">
            <a:extLst>
              <a:ext uri="{FF2B5EF4-FFF2-40B4-BE49-F238E27FC236}">
                <a16:creationId xmlns:a16="http://schemas.microsoft.com/office/drawing/2014/main" id="{CD6E3550-4671-46B3-B08C-87C6F264CB72}"/>
              </a:ext>
            </a:extLst>
          </p:cNvPr>
          <p:cNvSpPr txBox="1"/>
          <p:nvPr/>
        </p:nvSpPr>
        <p:spPr>
          <a:xfrm>
            <a:off x="5284864" y="5175442"/>
            <a:ext cx="3851627" cy="646331"/>
          </a:xfrm>
          <a:prstGeom prst="rect">
            <a:avLst/>
          </a:prstGeom>
          <a:noFill/>
        </p:spPr>
        <p:txBody>
          <a:bodyPr wrap="square" rtlCol="0">
            <a:spAutoFit/>
          </a:bodyPr>
          <a:lstStyle/>
          <a:p>
            <a:r>
              <a:rPr lang="en-IN" altLang="zh-TW" dirty="0">
                <a:solidFill>
                  <a:schemeClr val="bg1"/>
                </a:solidFill>
              </a:rPr>
              <a:t>MITRE ATTACK FOR ENTERPRISE MATRIX</a:t>
            </a:r>
            <a:endParaRPr lang="zh-TW" alt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lin ang="2700000" scaled="1"/>
          <a:tileRect/>
        </a:gra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368122B-AA8F-467E-B790-E7CEE2C2D5C3}"/>
              </a:ext>
            </a:extLst>
          </p:cNvPr>
          <p:cNvSpPr>
            <a:spLocks noGrp="1"/>
          </p:cNvSpPr>
          <p:nvPr>
            <p:ph idx="1"/>
          </p:nvPr>
        </p:nvSpPr>
        <p:spPr>
          <a:xfrm>
            <a:off x="5218546" y="1514763"/>
            <a:ext cx="6188364" cy="5126181"/>
          </a:xfrm>
          <a:ln/>
        </p:spPr>
        <p:style>
          <a:lnRef idx="1">
            <a:schemeClr val="accent5"/>
          </a:lnRef>
          <a:fillRef idx="2">
            <a:schemeClr val="accent5"/>
          </a:fillRef>
          <a:effectRef idx="1">
            <a:schemeClr val="accent5"/>
          </a:effectRef>
          <a:fontRef idx="minor">
            <a:schemeClr val="dk1"/>
          </a:fontRef>
        </p:style>
        <p:txBody>
          <a:bodyPr>
            <a:normAutofit fontScale="92500"/>
          </a:bodyPr>
          <a:lstStyle/>
          <a:p>
            <a:pPr marL="0" indent="0">
              <a:buNone/>
            </a:pPr>
            <a:r>
              <a:rPr lang="en-US" altLang="zh-TW" sz="2000" dirty="0"/>
              <a:t>  </a:t>
            </a:r>
            <a:r>
              <a:rPr lang="en-US" altLang="zh-TW" sz="2800" b="1" i="1" dirty="0">
                <a:solidFill>
                  <a:schemeClr val="accent1">
                    <a:lumMod val="50000"/>
                  </a:schemeClr>
                </a:solidFill>
              </a:rPr>
              <a:t>MITRE has mainly these frameworks:</a:t>
            </a:r>
          </a:p>
          <a:p>
            <a:pPr marL="0" indent="0">
              <a:buNone/>
            </a:pPr>
            <a:endParaRPr lang="en-IN" altLang="zh-TW" sz="2400" i="1" dirty="0">
              <a:solidFill>
                <a:schemeClr val="accent1">
                  <a:lumMod val="50000"/>
                </a:schemeClr>
              </a:solidFill>
            </a:endParaRPr>
          </a:p>
          <a:p>
            <a:pPr marL="0" indent="0">
              <a:buNone/>
            </a:pPr>
            <a:r>
              <a:rPr lang="en-IN" altLang="zh-TW" sz="2400" i="1" dirty="0">
                <a:solidFill>
                  <a:schemeClr val="accent1">
                    <a:lumMod val="50000"/>
                  </a:schemeClr>
                </a:solidFill>
              </a:rPr>
              <a:t>1.</a:t>
            </a:r>
            <a:r>
              <a:rPr lang="en-IN" altLang="zh-TW" sz="2400" b="1" i="1" dirty="0">
                <a:solidFill>
                  <a:schemeClr val="accent1">
                    <a:lumMod val="50000"/>
                  </a:schemeClr>
                </a:solidFill>
              </a:rPr>
              <a:t>ATT&amp;CK® </a:t>
            </a:r>
            <a:r>
              <a:rPr lang="en-IN" altLang="zh-TW" sz="2400" i="1" dirty="0">
                <a:solidFill>
                  <a:schemeClr val="accent1">
                    <a:lumMod val="50000"/>
                  </a:schemeClr>
                </a:solidFill>
              </a:rPr>
              <a:t>(Adversarial Tactics, Techniques, and </a:t>
            </a:r>
          </a:p>
          <a:p>
            <a:pPr marL="0" indent="0">
              <a:buNone/>
            </a:pPr>
            <a:r>
              <a:rPr lang="en-IN" altLang="zh-TW" sz="2400" i="1" dirty="0">
                <a:solidFill>
                  <a:schemeClr val="accent1">
                    <a:lumMod val="50000"/>
                  </a:schemeClr>
                </a:solidFill>
              </a:rPr>
              <a:t>Common Knowledge) Framework</a:t>
            </a:r>
          </a:p>
          <a:p>
            <a:r>
              <a:rPr lang="en-IN" altLang="zh-TW" sz="2400" i="1" dirty="0">
                <a:solidFill>
                  <a:schemeClr val="accent1">
                    <a:lumMod val="50000"/>
                  </a:schemeClr>
                </a:solidFill>
              </a:rPr>
              <a:t>2. </a:t>
            </a:r>
            <a:r>
              <a:rPr lang="en-IN" altLang="zh-TW" sz="2400" b="1" i="1" dirty="0">
                <a:solidFill>
                  <a:schemeClr val="accent1">
                    <a:lumMod val="50000"/>
                  </a:schemeClr>
                </a:solidFill>
              </a:rPr>
              <a:t>CAR</a:t>
            </a:r>
            <a:r>
              <a:rPr lang="en-IN" altLang="zh-TW" sz="2400" i="1" dirty="0">
                <a:solidFill>
                  <a:schemeClr val="accent1">
                    <a:lumMod val="50000"/>
                  </a:schemeClr>
                </a:solidFill>
              </a:rPr>
              <a:t> (Cyber Analytics Repository) Knowledge Base</a:t>
            </a:r>
          </a:p>
          <a:p>
            <a:r>
              <a:rPr lang="en-IN" altLang="zh-TW" sz="2400" i="1" dirty="0">
                <a:solidFill>
                  <a:schemeClr val="accent1">
                    <a:lumMod val="50000"/>
                  </a:schemeClr>
                </a:solidFill>
              </a:rPr>
              <a:t>3. </a:t>
            </a:r>
            <a:r>
              <a:rPr lang="en-IN" altLang="zh-TW" sz="2400" b="1" i="1" dirty="0">
                <a:solidFill>
                  <a:schemeClr val="accent1">
                    <a:lumMod val="50000"/>
                  </a:schemeClr>
                </a:solidFill>
              </a:rPr>
              <a:t>ENGAGE </a:t>
            </a:r>
          </a:p>
          <a:p>
            <a:r>
              <a:rPr lang="en-IN" altLang="zh-TW" sz="2400" i="1" dirty="0">
                <a:solidFill>
                  <a:schemeClr val="accent1">
                    <a:lumMod val="50000"/>
                  </a:schemeClr>
                </a:solidFill>
              </a:rPr>
              <a:t>4</a:t>
            </a:r>
            <a:r>
              <a:rPr lang="en-IN" altLang="zh-TW" sz="2400" b="1" i="1" dirty="0">
                <a:solidFill>
                  <a:schemeClr val="accent1">
                    <a:lumMod val="50000"/>
                  </a:schemeClr>
                </a:solidFill>
              </a:rPr>
              <a:t>. D3FEND </a:t>
            </a:r>
            <a:r>
              <a:rPr lang="en-IN" altLang="zh-TW" sz="2400" i="1" dirty="0">
                <a:solidFill>
                  <a:schemeClr val="accent1">
                    <a:lumMod val="50000"/>
                  </a:schemeClr>
                </a:solidFill>
              </a:rPr>
              <a:t>(Detection, Denial ,and Disruption Framework Empowering Network Defense)</a:t>
            </a:r>
          </a:p>
          <a:p>
            <a:r>
              <a:rPr lang="en-IN" altLang="zh-TW" sz="2400" i="1" dirty="0">
                <a:solidFill>
                  <a:schemeClr val="accent1">
                    <a:lumMod val="50000"/>
                  </a:schemeClr>
                </a:solidFill>
              </a:rPr>
              <a:t>5. </a:t>
            </a:r>
            <a:r>
              <a:rPr lang="en-IN" altLang="zh-TW" sz="2400" b="1" i="1" dirty="0">
                <a:solidFill>
                  <a:schemeClr val="accent1">
                    <a:lumMod val="50000"/>
                  </a:schemeClr>
                </a:solidFill>
              </a:rPr>
              <a:t>AEP</a:t>
            </a:r>
            <a:r>
              <a:rPr lang="en-IN" altLang="zh-TW" sz="2400" i="1" dirty="0">
                <a:solidFill>
                  <a:schemeClr val="accent1">
                    <a:lumMod val="50000"/>
                  </a:schemeClr>
                </a:solidFill>
              </a:rPr>
              <a:t> (ATT&amp;CK Emulation Plans)</a:t>
            </a:r>
            <a:endParaRPr lang="zh-TW" altLang="en-US" sz="2400" i="1" dirty="0">
              <a:solidFill>
                <a:schemeClr val="accent1">
                  <a:lumMod val="50000"/>
                </a:schemeClr>
              </a:solidFill>
            </a:endParaRPr>
          </a:p>
        </p:txBody>
      </p:sp>
      <p:sp>
        <p:nvSpPr>
          <p:cNvPr id="10" name="TextBox 9">
            <a:extLst>
              <a:ext uri="{FF2B5EF4-FFF2-40B4-BE49-F238E27FC236}">
                <a16:creationId xmlns:a16="http://schemas.microsoft.com/office/drawing/2014/main" id="{24981536-10C0-400A-8365-AA88263BC75F}"/>
              </a:ext>
            </a:extLst>
          </p:cNvPr>
          <p:cNvSpPr txBox="1"/>
          <p:nvPr/>
        </p:nvSpPr>
        <p:spPr>
          <a:xfrm>
            <a:off x="5223113" y="186218"/>
            <a:ext cx="6183797"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000" b="1" i="1" dirty="0">
                <a:solidFill>
                  <a:schemeClr val="accent1">
                    <a:lumMod val="50000"/>
                  </a:schemeClr>
                </a:solidFill>
                <a:effectLst/>
                <a:latin typeface="Cambria" panose="02040503050406030204" pitchFamily="18" charset="0"/>
                <a:ea typeface="Cambria" panose="02040503050406030204" pitchFamily="18" charset="0"/>
              </a:rPr>
              <a:t>MITRE ENGAGE </a:t>
            </a:r>
            <a:r>
              <a:rPr lang="en-US" altLang="zh-TW" i="1" dirty="0">
                <a:solidFill>
                  <a:schemeClr val="accent1">
                    <a:lumMod val="50000"/>
                  </a:schemeClr>
                </a:solidFill>
                <a:effectLst/>
                <a:latin typeface="Cambria" panose="02040503050406030204" pitchFamily="18" charset="0"/>
                <a:ea typeface="Cambria" panose="02040503050406030204" pitchFamily="18" charset="0"/>
              </a:rPr>
              <a:t>is a framework for planning and discussing adversary engagement operations that empowers you to engage your adversaries and achieve your cybersecurity goals</a:t>
            </a:r>
            <a:r>
              <a:rPr lang="en-US" altLang="zh-TW" i="1" dirty="0">
                <a:effectLst/>
              </a:rPr>
              <a:t>.</a:t>
            </a:r>
            <a:endParaRPr lang="zh-TW" altLang="en-US" dirty="0"/>
          </a:p>
        </p:txBody>
      </p:sp>
      <p:pic>
        <p:nvPicPr>
          <p:cNvPr id="12" name="Picture 11">
            <a:extLst>
              <a:ext uri="{FF2B5EF4-FFF2-40B4-BE49-F238E27FC236}">
                <a16:creationId xmlns:a16="http://schemas.microsoft.com/office/drawing/2014/main" id="{6F114F57-D278-4904-BC7B-AD1480FEA21E}"/>
              </a:ext>
            </a:extLst>
          </p:cNvPr>
          <p:cNvPicPr>
            <a:picLocks noChangeAspect="1"/>
          </p:cNvPicPr>
          <p:nvPr/>
        </p:nvPicPr>
        <p:blipFill rotWithShape="1">
          <a:blip r:embed="rId2">
            <a:extLst>
              <a:ext uri="{28A0092B-C50C-407E-A947-70E740481C1C}">
                <a14:useLocalDpi xmlns:a14="http://schemas.microsoft.com/office/drawing/2010/main" val="0"/>
              </a:ext>
            </a:extLst>
          </a:blip>
          <a:srcRect l="14803" t="-1" r="18556" b="-3194"/>
          <a:stretch/>
        </p:blipFill>
        <p:spPr>
          <a:xfrm>
            <a:off x="1416552" y="3749964"/>
            <a:ext cx="3030755" cy="2921818"/>
          </a:xfrm>
          <a:prstGeom prst="rect">
            <a:avLst/>
          </a:prstGeom>
        </p:spPr>
      </p:pic>
      <p:pic>
        <p:nvPicPr>
          <p:cNvPr id="14" name="Picture 13">
            <a:extLst>
              <a:ext uri="{FF2B5EF4-FFF2-40B4-BE49-F238E27FC236}">
                <a16:creationId xmlns:a16="http://schemas.microsoft.com/office/drawing/2014/main" id="{AB48A560-F3BB-416F-AA18-4B5A020B2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48" y="792518"/>
            <a:ext cx="2775938" cy="2775938"/>
          </a:xfrm>
          <a:prstGeom prst="rect">
            <a:avLst/>
          </a:prstGeom>
        </p:spPr>
      </p:pic>
      <p:sp>
        <p:nvSpPr>
          <p:cNvPr id="15" name="TextBox 14">
            <a:extLst>
              <a:ext uri="{FF2B5EF4-FFF2-40B4-BE49-F238E27FC236}">
                <a16:creationId xmlns:a16="http://schemas.microsoft.com/office/drawing/2014/main" id="{28B1EFDA-7935-47A4-9418-BE81FFBB2A53}"/>
              </a:ext>
            </a:extLst>
          </p:cNvPr>
          <p:cNvSpPr txBox="1"/>
          <p:nvPr/>
        </p:nvSpPr>
        <p:spPr>
          <a:xfrm>
            <a:off x="253591" y="186218"/>
            <a:ext cx="3588738" cy="523220"/>
          </a:xfrm>
          <a:prstGeom prst="rect">
            <a:avLst/>
          </a:prstGeom>
          <a:noFill/>
        </p:spPr>
        <p:txBody>
          <a:bodyPr wrap="square" rtlCol="0">
            <a:spAutoFit/>
          </a:bodyPr>
          <a:lstStyle/>
          <a:p>
            <a:r>
              <a:rPr lang="en-IN" altLang="zh-TW" sz="2800" i="1" dirty="0">
                <a:solidFill>
                  <a:schemeClr val="bg1"/>
                </a:solidFill>
              </a:rPr>
              <a:t>MITRE ENGAGE CYCLE </a:t>
            </a:r>
            <a:endParaRPr lang="zh-TW" altLang="en-US" sz="2800" i="1" dirty="0">
              <a:solidFill>
                <a:schemeClr val="bg1"/>
              </a:solidFill>
            </a:endParaRPr>
          </a:p>
        </p:txBody>
      </p:sp>
      <p:sp>
        <p:nvSpPr>
          <p:cNvPr id="19" name="AutoShape 8">
            <a:extLst>
              <a:ext uri="{FF2B5EF4-FFF2-40B4-BE49-F238E27FC236}">
                <a16:creationId xmlns:a16="http://schemas.microsoft.com/office/drawing/2014/main" id="{991889AB-4506-4442-AF59-812727299D64}"/>
              </a:ext>
            </a:extLst>
          </p:cNvPr>
          <p:cNvSpPr/>
          <p:nvPr/>
        </p:nvSpPr>
        <p:spPr>
          <a:xfrm flipH="1">
            <a:off x="4701308" y="0"/>
            <a:ext cx="9237" cy="6858000"/>
          </a:xfrm>
          <a:prstGeom prst="line">
            <a:avLst/>
          </a:prstGeom>
          <a:ln w="38100" cap="flat">
            <a:solidFill>
              <a:srgbClr val="000000"/>
            </a:solidFill>
            <a:prstDash val="solid"/>
            <a:headEnd type="none" w="sm" len="sm"/>
            <a:tailEnd type="none" w="sm" len="sm"/>
          </a:ln>
        </p:spPr>
      </p:sp>
      <p:sp>
        <p:nvSpPr>
          <p:cNvPr id="20" name="AutoShape 8">
            <a:extLst>
              <a:ext uri="{FF2B5EF4-FFF2-40B4-BE49-F238E27FC236}">
                <a16:creationId xmlns:a16="http://schemas.microsoft.com/office/drawing/2014/main" id="{DA6F8B6E-58E4-46D3-908A-B99F6BEB1153}"/>
              </a:ext>
            </a:extLst>
          </p:cNvPr>
          <p:cNvSpPr/>
          <p:nvPr/>
        </p:nvSpPr>
        <p:spPr>
          <a:xfrm flipH="1">
            <a:off x="12108873" y="0"/>
            <a:ext cx="9237" cy="6858001"/>
          </a:xfrm>
          <a:prstGeom prst="line">
            <a:avLst/>
          </a:prstGeom>
          <a:ln w="38100" cap="flat">
            <a:solidFill>
              <a:srgbClr val="000000"/>
            </a:solidFill>
            <a:prstDash val="solid"/>
            <a:headEnd type="none" w="sm" len="sm"/>
            <a:tailEnd type="none" w="sm" len="sm"/>
          </a:ln>
        </p:spPr>
      </p:sp>
    </p:spTree>
    <p:extLst>
      <p:ext uri="{BB962C8B-B14F-4D97-AF65-F5344CB8AC3E}">
        <p14:creationId xmlns:p14="http://schemas.microsoft.com/office/powerpoint/2010/main" val="74507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9066E553-03AF-4B21-9265-BE7D39F39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491067"/>
            <a:ext cx="12192000" cy="630998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TextBox 11">
            <a:extLst>
              <a:ext uri="{FF2B5EF4-FFF2-40B4-BE49-F238E27FC236}">
                <a16:creationId xmlns:a16="http://schemas.microsoft.com/office/drawing/2014/main" id="{4DEF5AD5-FB2B-41CD-A79F-266C045E6209}"/>
              </a:ext>
            </a:extLst>
          </p:cNvPr>
          <p:cNvSpPr txBox="1"/>
          <p:nvPr/>
        </p:nvSpPr>
        <p:spPr>
          <a:xfrm>
            <a:off x="4072467" y="37069"/>
            <a:ext cx="350520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IN" altLang="zh-TW" b="1" dirty="0">
                <a:solidFill>
                  <a:schemeClr val="tx1"/>
                </a:solidFill>
              </a:rPr>
              <a:t>THE MITRE ENGAGE MATIX</a:t>
            </a:r>
            <a:endParaRPr lang="zh-TW" altLang="en-US" b="1" dirty="0">
              <a:solidFill>
                <a:schemeClr val="tx1"/>
              </a:solidFill>
            </a:endParaRPr>
          </a:p>
        </p:txBody>
      </p:sp>
    </p:spTree>
    <p:extLst>
      <p:ext uri="{BB962C8B-B14F-4D97-AF65-F5344CB8AC3E}">
        <p14:creationId xmlns:p14="http://schemas.microsoft.com/office/powerpoint/2010/main" val="1796138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Mitre attack stands for:</a:t>
            </a:r>
            <a:br>
              <a:rPr lang="en-US" altLang="zh-TW" sz="4000" b="1" kern="0" cap="all" spc="75" dirty="0">
                <a:solidFill>
                  <a:srgbClr val="111921"/>
                </a:solidFill>
                <a:effectLst/>
                <a:latin typeface="Arial" panose="020B0604020202020204" pitchFamily="34" charset="0"/>
                <a:ea typeface="新細明體" panose="02020500000000000000" pitchFamily="18" charset="-120"/>
                <a:cs typeface="Times New Roman" panose="02020603050405020304" pitchFamily="18" charset="0"/>
              </a:rPr>
            </a:br>
            <a:br>
              <a:rPr lang="zh-TW"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br>
            <a:r>
              <a:rPr lang="en-IN"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t>      ADVERSARY</a:t>
            </a:r>
            <a:br>
              <a:rPr lang="en-IN"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br>
            <a:r>
              <a:rPr lang="en-IN"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t>      TACTICS</a:t>
            </a:r>
            <a:br>
              <a:rPr lang="en-IN"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br>
            <a:r>
              <a:rPr lang="en-IN"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t>      TECHNIQUES</a:t>
            </a:r>
            <a:br>
              <a:rPr lang="en-IN"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br>
            <a:r>
              <a:rPr lang="en-IN" altLang="zh-TW" sz="4000" kern="100" dirty="0">
                <a:effectLst/>
                <a:latin typeface="Calibri" panose="020F0502020204030204" pitchFamily="34" charset="0"/>
                <a:ea typeface="新細明體" panose="02020500000000000000" pitchFamily="18" charset="-120"/>
                <a:cs typeface="Times New Roman" panose="02020603050405020304" pitchFamily="18" charset="0"/>
              </a:rPr>
              <a:t>      COMMON KNOWLEDGE</a:t>
            </a:r>
            <a:r>
              <a:rPr lang="en-US" altLang="zh-TW" sz="3200" b="1" i="1" kern="0" spc="75" dirty="0">
                <a:solidFill>
                  <a:schemeClr val="accent5">
                    <a:lumMod val="75000"/>
                  </a:schemeClr>
                </a:solidFill>
                <a:effectLst/>
                <a:latin typeface="Arial Narrow" panose="020B0606020202030204" pitchFamily="34" charset="0"/>
                <a:ea typeface="新細明體" panose="02020500000000000000" pitchFamily="18" charset="-120"/>
                <a:cs typeface="Times New Roman" panose="02020603050405020304" pitchFamily="18" charset="0"/>
              </a:rPr>
              <a:t>.</a:t>
            </a:r>
            <a:br>
              <a:rPr lang="zh-TW" altLang="zh-TW" sz="3200" i="1" kern="100" dirty="0">
                <a:solidFill>
                  <a:schemeClr val="accent5">
                    <a:lumMod val="75000"/>
                  </a:schemeClr>
                </a:solidFill>
                <a:effectLst/>
                <a:latin typeface="Arial Narrow" panose="020B0606020202030204" pitchFamily="34" charset="0"/>
                <a:ea typeface="新細明體" panose="02020500000000000000" pitchFamily="18" charset="-120"/>
                <a:cs typeface="Times New Roman" panose="02020603050405020304" pitchFamily="18" charset="0"/>
              </a:rPr>
            </a:b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fontScale="92500" lnSpcReduction="20000"/>
          </a:bodyPr>
          <a:lstStyle/>
          <a:p>
            <a:pPr algn="just"/>
            <a:r>
              <a:rPr lang="en-US" altLang="zh-TW" sz="1800" b="1" i="1" u="none" strike="noStrike" dirty="0">
                <a:solidFill>
                  <a:srgbClr val="00919C"/>
                </a:solidFill>
                <a:effectLst/>
                <a:latin typeface="Arial" panose="020B0604020202020204" pitchFamily="34" charset="0"/>
                <a:ea typeface="新細明體" panose="02020500000000000000" pitchFamily="18" charset="-120"/>
                <a:cs typeface="Arial" panose="020B0604020202020204" pitchFamily="34" charset="0"/>
                <a:hlinkClick r:id="rId2"/>
              </a:rPr>
              <a:t>MITRE ATT&amp;CK</a:t>
            </a:r>
            <a:r>
              <a:rPr lang="en-US" altLang="zh-TW" sz="1800" b="1" i="1" u="none" strike="noStrike" dirty="0">
                <a:solidFill>
                  <a:srgbClr val="00919C"/>
                </a:solidFill>
                <a:effectLst/>
                <a:latin typeface="Arial" panose="020B0604020202020204" pitchFamily="34" charset="0"/>
                <a:ea typeface="新細明體" panose="02020500000000000000" pitchFamily="18" charset="-120"/>
                <a:cs typeface="Arial" panose="020B0604020202020204" pitchFamily="34" charset="0"/>
              </a:rPr>
              <a:t> </a:t>
            </a:r>
            <a:r>
              <a:rPr lang="en-US" altLang="zh-TW" sz="1800" i="1" dirty="0">
                <a:solidFill>
                  <a:srgbClr val="333546"/>
                </a:solidFill>
                <a:effectLst/>
                <a:latin typeface="Arial" panose="020B0604020202020204" pitchFamily="34" charset="0"/>
                <a:ea typeface="新細明體" panose="02020500000000000000" pitchFamily="18" charset="-120"/>
                <a:cs typeface="Arial" panose="020B0604020202020204" pitchFamily="34" charset="0"/>
              </a:rPr>
              <a:t> </a:t>
            </a:r>
            <a:r>
              <a:rPr lang="en-US" altLang="zh-TW" sz="1800" b="1" i="1" dirty="0">
                <a:solidFill>
                  <a:schemeClr val="bg1"/>
                </a:solidFill>
                <a:effectLst/>
                <a:latin typeface="Arial" panose="020B0604020202020204" pitchFamily="34" charset="0"/>
                <a:ea typeface="新細明體" panose="02020500000000000000" pitchFamily="18" charset="-120"/>
                <a:cs typeface="Arial" panose="020B0604020202020204" pitchFamily="34" charset="0"/>
              </a:rPr>
              <a:t>is a comprehensive knowledge base and framework for understanding and categorizing adversary behavior</a:t>
            </a:r>
            <a:r>
              <a:rPr lang="en-US" altLang="zh-TW" sz="1800" i="1" dirty="0">
                <a:solidFill>
                  <a:schemeClr val="bg1"/>
                </a:solidFill>
                <a:effectLst/>
                <a:latin typeface="Arial" panose="020B0604020202020204" pitchFamily="34" charset="0"/>
                <a:ea typeface="新細明體" panose="02020500000000000000" pitchFamily="18" charset="-120"/>
                <a:cs typeface="Arial" panose="020B0604020202020204" pitchFamily="34" charset="0"/>
              </a:rPr>
              <a:t> based on real-work observations of various phases of their attack lifecycle.</a:t>
            </a:r>
            <a:endParaRPr lang="zh-TW" altLang="zh-TW" sz="1800" i="1" dirty="0">
              <a:solidFill>
                <a:schemeClr val="bg1"/>
              </a:solidFill>
              <a:effectLst/>
              <a:latin typeface="Arial" panose="020B0604020202020204" pitchFamily="34" charset="0"/>
              <a:ea typeface="新細明體" panose="02020500000000000000" pitchFamily="18" charset="-120"/>
              <a:cs typeface="Arial" panose="020B0604020202020204" pitchFamily="34" charset="0"/>
            </a:endParaRPr>
          </a:p>
          <a:p>
            <a:endParaRPr lang="en-US" dirty="0">
              <a:solidFill>
                <a:schemeClr val="bg1"/>
              </a:solidFill>
            </a:endParaRPr>
          </a:p>
        </p:txBody>
      </p:sp>
      <p:sp>
        <p:nvSpPr>
          <p:cNvPr id="4" name="Arrow: Right 3">
            <a:extLst>
              <a:ext uri="{FF2B5EF4-FFF2-40B4-BE49-F238E27FC236}">
                <a16:creationId xmlns:a16="http://schemas.microsoft.com/office/drawing/2014/main" id="{791EBD5C-EF1D-4770-BB4A-1785E25A86E8}"/>
              </a:ext>
            </a:extLst>
          </p:cNvPr>
          <p:cNvSpPr/>
          <p:nvPr/>
        </p:nvSpPr>
        <p:spPr>
          <a:xfrm>
            <a:off x="1097280" y="2055283"/>
            <a:ext cx="597746" cy="32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7" name="Arrow: Right 6">
            <a:extLst>
              <a:ext uri="{FF2B5EF4-FFF2-40B4-BE49-F238E27FC236}">
                <a16:creationId xmlns:a16="http://schemas.microsoft.com/office/drawing/2014/main" id="{609EA14A-AF15-4200-9285-7C743D5E2F31}"/>
              </a:ext>
            </a:extLst>
          </p:cNvPr>
          <p:cNvSpPr/>
          <p:nvPr/>
        </p:nvSpPr>
        <p:spPr>
          <a:xfrm>
            <a:off x="1097280" y="2604149"/>
            <a:ext cx="597746" cy="32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8" name="Arrow: Right 7">
            <a:extLst>
              <a:ext uri="{FF2B5EF4-FFF2-40B4-BE49-F238E27FC236}">
                <a16:creationId xmlns:a16="http://schemas.microsoft.com/office/drawing/2014/main" id="{F51ABBAD-BBA1-4C6B-A11A-78E25D944E6F}"/>
              </a:ext>
            </a:extLst>
          </p:cNvPr>
          <p:cNvSpPr/>
          <p:nvPr/>
        </p:nvSpPr>
        <p:spPr>
          <a:xfrm>
            <a:off x="1097280" y="3196267"/>
            <a:ext cx="597746" cy="32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9" name="Arrow: Right 8">
            <a:extLst>
              <a:ext uri="{FF2B5EF4-FFF2-40B4-BE49-F238E27FC236}">
                <a16:creationId xmlns:a16="http://schemas.microsoft.com/office/drawing/2014/main" id="{E87E1927-5214-40EE-9829-F7531D45F9FA}"/>
              </a:ext>
            </a:extLst>
          </p:cNvPr>
          <p:cNvSpPr/>
          <p:nvPr/>
        </p:nvSpPr>
        <p:spPr>
          <a:xfrm>
            <a:off x="1077806" y="3734449"/>
            <a:ext cx="597746" cy="32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3359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51422"/>
            <a:ext cx="12339781" cy="699654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685801" y="1551393"/>
            <a:ext cx="5979911" cy="666849"/>
          </a:xfrm>
          <a:prstGeom prst="rect">
            <a:avLst/>
          </a:prstGeom>
        </p:spPr>
        <p:txBody>
          <a:bodyPr lIns="0" tIns="0" rIns="0" bIns="0" rtlCol="0" anchor="t">
            <a:spAutoFit/>
          </a:bodyPr>
          <a:lstStyle/>
          <a:p>
            <a:pPr>
              <a:lnSpc>
                <a:spcPts val="5226"/>
              </a:lnSpc>
            </a:pPr>
            <a:endParaRPr lang="en-US" sz="4666" dirty="0">
              <a:solidFill>
                <a:srgbClr val="FFFFFF"/>
              </a:solidFill>
              <a:latin typeface="Quicksand Bold"/>
            </a:endParaRPr>
          </a:p>
        </p:txBody>
      </p:sp>
      <p:sp>
        <p:nvSpPr>
          <p:cNvPr id="4" name="TextBox 4"/>
          <p:cNvSpPr txBox="1"/>
          <p:nvPr/>
        </p:nvSpPr>
        <p:spPr>
          <a:xfrm>
            <a:off x="544080" y="813717"/>
            <a:ext cx="11309253" cy="5665590"/>
          </a:xfrm>
          <a:prstGeom prst="rect">
            <a:avLst/>
          </a:prstGeom>
        </p:spPr>
        <p:txBody>
          <a:bodyPr wrap="square" lIns="0" tIns="0" rIns="0" bIns="0" rtlCol="0" anchor="t">
            <a:spAutoFit/>
          </a:bodyPr>
          <a:lstStyle/>
          <a:p>
            <a:pPr algn="just"/>
            <a:r>
              <a:rPr lang="en-US" altLang="zh-TW" sz="24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MITRE ATT&amp;CK is available for 3 main domains which are</a:t>
            </a:r>
            <a:r>
              <a:rPr lang="en-US" altLang="zh-TW" sz="2400" dirty="0">
                <a:solidFill>
                  <a:schemeClr val="bg1"/>
                </a:solidFill>
                <a:effectLst/>
                <a:latin typeface="Bahnschrift SemiBold" panose="020B0502040204020203" pitchFamily="34" charset="0"/>
                <a:ea typeface="新細明體" panose="02020500000000000000" pitchFamily="18" charset="-120"/>
                <a:cs typeface="新細明體" panose="02020500000000000000" pitchFamily="18" charset="-120"/>
              </a:rPr>
              <a:t> </a:t>
            </a:r>
            <a:r>
              <a:rPr lang="en-US" altLang="zh-TW" sz="2400" u="none" strike="noStrike" dirty="0">
                <a:solidFill>
                  <a:schemeClr val="bg1"/>
                </a:solidFill>
                <a:effectLst/>
                <a:latin typeface="Bahnschrift SemiBold" panose="020B0502040204020203" pitchFamily="34" charset="0"/>
                <a:ea typeface="新細明體" panose="02020500000000000000" pitchFamily="18" charset="-120"/>
                <a:cs typeface="新細明體" panose="02020500000000000000" pitchFamily="18" charset="-120"/>
                <a:hlinkClick r:id="rId3">
                  <a:extLst>
                    <a:ext uri="{A12FA001-AC4F-418D-AE19-62706E023703}">
                      <ahyp:hlinkClr xmlns:ahyp="http://schemas.microsoft.com/office/drawing/2018/hyperlinkcolor" val="tx"/>
                    </a:ext>
                  </a:extLst>
                </a:hlinkClick>
              </a:rPr>
              <a:t>Enterprise</a:t>
            </a:r>
            <a:r>
              <a:rPr lang="en-US" altLang="zh-TW" sz="2400" dirty="0">
                <a:solidFill>
                  <a:schemeClr val="bg1"/>
                </a:solidFill>
                <a:effectLst/>
                <a:latin typeface="Bahnschrift SemiBold" panose="020B0502040204020203" pitchFamily="34" charset="0"/>
                <a:ea typeface="新細明體" panose="02020500000000000000" pitchFamily="18" charset="-120"/>
                <a:cs typeface="新細明體" panose="02020500000000000000" pitchFamily="18" charset="-120"/>
              </a:rPr>
              <a:t>, </a:t>
            </a:r>
            <a:r>
              <a:rPr lang="en-US" altLang="zh-TW" sz="2400" u="none" strike="noStrike" dirty="0">
                <a:solidFill>
                  <a:schemeClr val="bg1"/>
                </a:solidFill>
                <a:effectLst/>
                <a:latin typeface="Bahnschrift SemiBold" panose="020B0502040204020203" pitchFamily="34" charset="0"/>
                <a:ea typeface="新細明體" panose="02020500000000000000" pitchFamily="18" charset="-120"/>
                <a:cs typeface="新細明體" panose="02020500000000000000" pitchFamily="18" charset="-120"/>
                <a:hlinkClick r:id="rId4">
                  <a:extLst>
                    <a:ext uri="{A12FA001-AC4F-418D-AE19-62706E023703}">
                      <ahyp:hlinkClr xmlns:ahyp="http://schemas.microsoft.com/office/drawing/2018/hyperlinkcolor" val="tx"/>
                    </a:ext>
                  </a:extLst>
                </a:hlinkClick>
              </a:rPr>
              <a:t>Mobile</a:t>
            </a:r>
            <a:r>
              <a:rPr lang="en-US" altLang="zh-TW" sz="2400" dirty="0">
                <a:solidFill>
                  <a:schemeClr val="bg1"/>
                </a:solidFill>
                <a:effectLst/>
                <a:latin typeface="Bahnschrift SemiBold" panose="020B0502040204020203" pitchFamily="34" charset="0"/>
                <a:ea typeface="新細明體" panose="02020500000000000000" pitchFamily="18" charset="-120"/>
                <a:cs typeface="新細明體" panose="02020500000000000000" pitchFamily="18" charset="-120"/>
              </a:rPr>
              <a:t>, and </a:t>
            </a:r>
            <a:r>
              <a:rPr lang="en-US" altLang="zh-TW" sz="2400" u="none" strike="noStrike" dirty="0">
                <a:solidFill>
                  <a:schemeClr val="bg1"/>
                </a:solidFill>
                <a:effectLst/>
                <a:latin typeface="Bahnschrift SemiBold" panose="020B0502040204020203" pitchFamily="34" charset="0"/>
                <a:ea typeface="新細明體" panose="02020500000000000000" pitchFamily="18" charset="-120"/>
                <a:cs typeface="新細明體" panose="02020500000000000000" pitchFamily="18" charset="-120"/>
                <a:hlinkClick r:id="rId5">
                  <a:extLst>
                    <a:ext uri="{A12FA001-AC4F-418D-AE19-62706E023703}">
                      <ahyp:hlinkClr xmlns:ahyp="http://schemas.microsoft.com/office/drawing/2018/hyperlinkcolor" val="tx"/>
                    </a:ext>
                  </a:extLst>
                </a:hlinkClick>
              </a:rPr>
              <a:t>ICS</a:t>
            </a:r>
            <a:r>
              <a:rPr lang="en-US" altLang="zh-TW" sz="2400" u="none" strike="noStrike"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a:t>
            </a:r>
          </a:p>
          <a:p>
            <a:pPr algn="just"/>
            <a:endParaRPr lang="zh-TW"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r>
              <a:rPr lang="en-US" altLang="zh-TW" sz="1800" b="1"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1. </a:t>
            </a:r>
            <a:r>
              <a:rPr lang="en-US" altLang="zh-TW" sz="1800" b="1" dirty="0">
                <a:solidFill>
                  <a:schemeClr val="bg1"/>
                </a:solidFill>
                <a:effectLst/>
                <a:latin typeface="Bahnschrift SemiBold" panose="020B0502040204020203" pitchFamily="34" charset="0"/>
                <a:ea typeface="新細明體" panose="02020500000000000000" pitchFamily="18" charset="-120"/>
                <a:cs typeface="新細明體" panose="02020500000000000000" pitchFamily="18" charset="-120"/>
              </a:rPr>
              <a:t>MITRE ATT&amp;CK For Enterprise </a:t>
            </a:r>
            <a:r>
              <a:rPr lang="en-US"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is focused on Windows, MacOS, and the </a:t>
            </a:r>
            <a:r>
              <a:rPr lang="en-US" altLang="zh-TW" dirty="0">
                <a:solidFill>
                  <a:schemeClr val="bg1">
                    <a:lumMod val="85000"/>
                  </a:schemeClr>
                </a:solidFill>
                <a:latin typeface="Bahnschrift SemiBold" panose="020B0502040204020203" pitchFamily="34" charset="0"/>
                <a:ea typeface="新細明體" panose="02020500000000000000" pitchFamily="18" charset="-120"/>
                <a:cs typeface="新細明體" panose="02020500000000000000" pitchFamily="18" charset="-120"/>
              </a:rPr>
              <a:t>Linux</a:t>
            </a:r>
            <a:r>
              <a:rPr lang="en-US"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a:t>
            </a:r>
          </a:p>
          <a:p>
            <a:pPr algn="just"/>
            <a:endParaRPr lang="en-IN"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bg1">
                  <a:lumMod val="85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bg1">
                  <a:lumMod val="85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bg1">
                  <a:lumMod val="85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r>
              <a:rPr lang="en-US" altLang="zh-TW" sz="1800" b="1"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2. </a:t>
            </a:r>
            <a:r>
              <a:rPr lang="en-US" altLang="zh-TW" sz="1800" b="1" dirty="0">
                <a:solidFill>
                  <a:schemeClr val="bg1"/>
                </a:solidFill>
                <a:effectLst/>
                <a:latin typeface="Bahnschrift SemiBold" panose="020B0502040204020203" pitchFamily="34" charset="0"/>
                <a:ea typeface="新細明體" panose="02020500000000000000" pitchFamily="18" charset="-120"/>
                <a:cs typeface="新細明體" panose="02020500000000000000" pitchFamily="18" charset="-120"/>
              </a:rPr>
              <a:t>MITRE ATT&amp;CK For Mobile </a:t>
            </a:r>
            <a:r>
              <a:rPr lang="en-US"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is focused on Android and IOS.</a:t>
            </a:r>
          </a:p>
          <a:p>
            <a:pPr algn="just"/>
            <a:endParaRPr lang="en-IN"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bg1">
                  <a:lumMod val="85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dirty="0">
              <a:solidFill>
                <a:schemeClr val="bg1">
                  <a:lumMod val="85000"/>
                </a:schemeClr>
              </a:solidFill>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en-IN"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endParaRPr lang="zh-TW"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gn="just"/>
            <a:r>
              <a:rPr lang="en-US" altLang="zh-TW" sz="1800" b="1"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3</a:t>
            </a:r>
            <a:r>
              <a:rPr lang="en-US" altLang="zh-TW" sz="1800" b="1" dirty="0">
                <a:solidFill>
                  <a:schemeClr val="bg1"/>
                </a:solidFill>
                <a:effectLst/>
                <a:latin typeface="Bahnschrift SemiBold" panose="020B0502040204020203" pitchFamily="34" charset="0"/>
                <a:ea typeface="新細明體" panose="02020500000000000000" pitchFamily="18" charset="-120"/>
                <a:cs typeface="新細明體" panose="02020500000000000000" pitchFamily="18" charset="-120"/>
              </a:rPr>
              <a:t>. MITRE ATT&amp;CK For ICS </a:t>
            </a:r>
            <a:r>
              <a:rPr lang="en-US"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is focused on </a:t>
            </a:r>
            <a:r>
              <a:rPr lang="en-US" altLang="zh-TW" sz="1800" u="none" strike="noStrike"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hlinkClick r:id="rId6">
                  <a:extLst>
                    <a:ext uri="{A12FA001-AC4F-418D-AE19-62706E023703}">
                      <ahyp:hlinkClr xmlns:ahyp="http://schemas.microsoft.com/office/drawing/2018/hyperlinkcolor" val="tx"/>
                    </a:ext>
                  </a:extLst>
                </a:hlinkClick>
              </a:rPr>
              <a:t>ICS networks</a:t>
            </a:r>
            <a:r>
              <a:rPr lang="en-US"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rPr>
              <a:t>.</a:t>
            </a:r>
            <a:endParaRPr lang="zh-TW" altLang="zh-TW" sz="1800" dirty="0">
              <a:solidFill>
                <a:schemeClr val="bg1">
                  <a:lumMod val="85000"/>
                </a:schemeClr>
              </a:solidFill>
              <a:effectLst/>
              <a:latin typeface="Bahnschrift SemiBold" panose="020B0502040204020203" pitchFamily="34" charset="0"/>
              <a:ea typeface="新細明體" panose="02020500000000000000" pitchFamily="18" charset="-120"/>
              <a:cs typeface="新細明體" panose="02020500000000000000" pitchFamily="18" charset="-120"/>
            </a:endParaRPr>
          </a:p>
          <a:p>
            <a:pPr>
              <a:lnSpc>
                <a:spcPts val="1867"/>
              </a:lnSpc>
            </a:pPr>
            <a:endParaRPr lang="en-US" sz="1333" dirty="0">
              <a:solidFill>
                <a:schemeClr val="bg1"/>
              </a:solidFill>
              <a:latin typeface="Bahnschrift SemiBold" panose="020B0502040204020203" pitchFamily="34" charset="0"/>
            </a:endParaRPr>
          </a:p>
        </p:txBody>
      </p:sp>
      <p:pic>
        <p:nvPicPr>
          <p:cNvPr id="8" name="Picture 7">
            <a:extLst>
              <a:ext uri="{FF2B5EF4-FFF2-40B4-BE49-F238E27FC236}">
                <a16:creationId xmlns:a16="http://schemas.microsoft.com/office/drawing/2014/main" id="{6F6793C7-3CD6-4A52-A01D-F4CA12D633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121" y="2387830"/>
            <a:ext cx="2142826" cy="1143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E1C41105-181B-4E75-A6FC-260357553E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6190" y="2312604"/>
            <a:ext cx="1558059" cy="1218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99AEA01-0A34-4044-BE7E-098952E335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4154" y="2336524"/>
            <a:ext cx="1247198" cy="1247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26F0578-0788-4187-8C2C-E339814B53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255" y="4680843"/>
            <a:ext cx="1863692" cy="1048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B90CA1A3-E07F-40F0-8D3C-32F5778BA9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3373" y="4680843"/>
            <a:ext cx="1863692" cy="1048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04333"/>
            <a:ext cx="10058400" cy="3846787"/>
          </a:xfrm>
        </p:spPr>
        <p:txBody>
          <a:bodyPr anchor="ctr">
            <a:normAutofit/>
          </a:bodyPr>
          <a:lstStyle/>
          <a:p>
            <a:pPr fontAlgn="base"/>
            <a:r>
              <a:rPr lang="en-US" altLang="zh-TW" sz="4000" b="1" kern="0" cap="all" spc="75" dirty="0">
                <a:solidFill>
                  <a:srgbClr val="111921"/>
                </a:solidFill>
                <a:latin typeface="Arial" panose="020B0604020202020204" pitchFamily="34" charset="0"/>
                <a:ea typeface="新細明體" panose="02020500000000000000" pitchFamily="18" charset="-120"/>
                <a:cs typeface="Times New Roman" panose="02020603050405020304" pitchFamily="18" charset="0"/>
              </a:rPr>
              <a:t>  </a:t>
            </a:r>
            <a:endParaRPr lang="en-US" sz="3200" i="1" dirty="0">
              <a:solidFill>
                <a:schemeClr val="accent5">
                  <a:lumMod val="75000"/>
                </a:schemeClr>
              </a:solidFill>
              <a:latin typeface="Arial Narrow" panose="020B060602020203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8" name="Picture 4" descr="Mitre attack usecases">
            <a:extLst>
              <a:ext uri="{FF2B5EF4-FFF2-40B4-BE49-F238E27FC236}">
                <a16:creationId xmlns:a16="http://schemas.microsoft.com/office/drawing/2014/main" id="{F5190E3A-C556-4950-9BD2-9AB95263F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414" y="558800"/>
            <a:ext cx="5967694" cy="54186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5BC9A9-B4BE-4883-97A3-F7354D3E4A3C}"/>
              </a:ext>
            </a:extLst>
          </p:cNvPr>
          <p:cNvSpPr txBox="1"/>
          <p:nvPr/>
        </p:nvSpPr>
        <p:spPr>
          <a:xfrm>
            <a:off x="245533" y="567267"/>
            <a:ext cx="5427134" cy="4308872"/>
          </a:xfrm>
          <a:prstGeom prst="rect">
            <a:avLst/>
          </a:prstGeom>
          <a:noFill/>
        </p:spPr>
        <p:txBody>
          <a:bodyPr wrap="square" rtlCol="0">
            <a:spAutoFit/>
          </a:bodyPr>
          <a:lstStyle/>
          <a:p>
            <a:pPr algn="l"/>
            <a:r>
              <a:rPr lang="en-US" altLang="zh-TW" sz="2000" b="1" i="1" dirty="0">
                <a:effectLst/>
                <a:latin typeface="Inter"/>
              </a:rPr>
              <a:t>How organizations can use MITRE ATT&amp;CK:</a:t>
            </a:r>
          </a:p>
          <a:p>
            <a:pPr algn="l"/>
            <a:endParaRPr lang="en-US" altLang="zh-TW" b="1" i="0" dirty="0">
              <a:effectLst/>
              <a:latin typeface="Inter"/>
            </a:endParaRPr>
          </a:p>
          <a:p>
            <a:pPr marL="342900" indent="-342900" algn="l">
              <a:buFont typeface="Arial" panose="020B0604020202020204" pitchFamily="34" charset="0"/>
              <a:buChar char="•"/>
            </a:pPr>
            <a:r>
              <a:rPr lang="en-US" altLang="zh-TW" sz="2000" b="0" i="1" dirty="0">
                <a:solidFill>
                  <a:srgbClr val="333546"/>
                </a:solidFill>
                <a:effectLst/>
                <a:latin typeface="Inter"/>
              </a:rPr>
              <a:t>Throughout organizations in both the private and public sectors, the everyday activities of various teams benefit from applying ATT&amp;CK's taxonomy. </a:t>
            </a:r>
            <a:r>
              <a:rPr lang="en-US" altLang="zh-TW" sz="2000" b="0" i="1" u="none" strike="noStrike" dirty="0">
                <a:solidFill>
                  <a:srgbClr val="C00000"/>
                </a:solidFill>
                <a:effectLst/>
                <a:latin typeface="Inter"/>
                <a:hlinkClick r:id="rId3" tooltip="Cybersecurity Red Team Versus Blue Team — Main Differences Explained">
                  <a:extLst>
                    <a:ext uri="{A12FA001-AC4F-418D-AE19-62706E023703}">
                      <ahyp:hlinkClr xmlns:ahyp="http://schemas.microsoft.com/office/drawing/2018/hyperlinkcolor" val="tx"/>
                    </a:ext>
                  </a:extLst>
                </a:hlinkClick>
              </a:rPr>
              <a:t>Red teams</a:t>
            </a:r>
            <a:r>
              <a:rPr lang="en-US" altLang="zh-TW" sz="2000" b="0" i="1" dirty="0">
                <a:solidFill>
                  <a:srgbClr val="C00000"/>
                </a:solidFill>
                <a:effectLst/>
                <a:latin typeface="Inter"/>
              </a:rPr>
              <a:t>, </a:t>
            </a:r>
            <a:r>
              <a:rPr lang="en-US" altLang="zh-TW" sz="2000" b="0" i="1" dirty="0">
                <a:solidFill>
                  <a:srgbClr val="0070C0"/>
                </a:solidFill>
                <a:effectLst/>
                <a:latin typeface="Inter"/>
              </a:rPr>
              <a:t>blue teams</a:t>
            </a:r>
            <a:r>
              <a:rPr lang="en-US" altLang="zh-TW" sz="2000" b="0" i="1" dirty="0">
                <a:solidFill>
                  <a:srgbClr val="333546"/>
                </a:solidFill>
                <a:effectLst/>
                <a:latin typeface="Inter"/>
              </a:rPr>
              <a:t>, security operations center (SOC) analysts, threat hunters, incident responders and many other security professionals rely on the MITRE ATT&amp;CK framework.</a:t>
            </a:r>
          </a:p>
          <a:p>
            <a:pPr algn="l"/>
            <a:endParaRPr lang="en-US" altLang="zh-TW" sz="2000" b="0" i="1" dirty="0">
              <a:solidFill>
                <a:schemeClr val="bg1"/>
              </a:solidFill>
              <a:effectLst/>
              <a:latin typeface="Inter"/>
            </a:endParaRPr>
          </a:p>
          <a:p>
            <a:pPr marL="342900" indent="-342900" algn="l">
              <a:buFont typeface="Arial" panose="020B0604020202020204" pitchFamily="34" charset="0"/>
              <a:buChar char="•"/>
            </a:pPr>
            <a:r>
              <a:rPr lang="en-US" altLang="zh-TW" sz="2000" i="1" dirty="0">
                <a:effectLst/>
                <a:latin typeface="Inter"/>
              </a:rPr>
              <a:t>The MITRE ATT&amp;CK framework shines brightest when organizations apply it to these use cases.</a:t>
            </a:r>
          </a:p>
          <a:p>
            <a:endParaRPr lang="zh-TW" altLang="en-US" dirty="0"/>
          </a:p>
        </p:txBody>
      </p:sp>
    </p:spTree>
    <p:extLst>
      <p:ext uri="{BB962C8B-B14F-4D97-AF65-F5344CB8AC3E}">
        <p14:creationId xmlns:p14="http://schemas.microsoft.com/office/powerpoint/2010/main" val="3578640178"/>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Organic</Template>
  <TotalTime>3302</TotalTime>
  <Words>1240</Words>
  <Application>Microsoft Office PowerPoint</Application>
  <PresentationFormat>Widescreen</PresentationFormat>
  <Paragraphs>120</Paragraphs>
  <Slides>17</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17</vt:i4>
      </vt:variant>
    </vt:vector>
  </HeadingPairs>
  <TitlesOfParts>
    <vt:vector size="35" baseType="lpstr">
      <vt:lpstr>Codec Pro ExtraBold</vt:lpstr>
      <vt:lpstr>Inter</vt:lpstr>
      <vt:lpstr>Open Sauce</vt:lpstr>
      <vt:lpstr>Quicksand Bold</vt:lpstr>
      <vt:lpstr>Roboto-Regular</vt:lpstr>
      <vt:lpstr>Söhne</vt:lpstr>
      <vt:lpstr>Ubuntu</vt:lpstr>
      <vt:lpstr>Arial</vt:lpstr>
      <vt:lpstr>Arial Narrow</vt:lpstr>
      <vt:lpstr>Bahnschrift SemiBold</vt:lpstr>
      <vt:lpstr>Bookman Old Style</vt:lpstr>
      <vt:lpstr>Calibri</vt:lpstr>
      <vt:lpstr>Cambria</vt:lpstr>
      <vt:lpstr>Franklin Gothic Book</vt:lpstr>
      <vt:lpstr>Segoe UI Variable Text</vt:lpstr>
      <vt:lpstr>Symbol</vt:lpstr>
      <vt:lpstr>Trebuchet MS</vt:lpstr>
      <vt:lpstr>Custom</vt:lpstr>
      <vt:lpstr>MITRE ENGAGE</vt:lpstr>
      <vt:lpstr>WHY ENGAGE?         With traditional cyber defense, the adversary only needs to be right once … … but with adversary engagement, the adversary only needs to be wrong once. </vt:lpstr>
      <vt:lpstr>PowerPoint Presentation</vt:lpstr>
      <vt:lpstr>PowerPoint Presentation</vt:lpstr>
      <vt:lpstr>PowerPoint Presentation</vt:lpstr>
      <vt:lpstr> </vt:lpstr>
      <vt:lpstr>  Mitre attack stands for:        ADVERSARY       TACTICS       TECHNIQUES       COMMON KNOWLEDGE. </vt:lpstr>
      <vt:lpstr>PowerPoint Presentation</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ENGAGE</dc:title>
  <dc:creator>user</dc:creator>
  <cp:lastModifiedBy>user</cp:lastModifiedBy>
  <cp:revision>33</cp:revision>
  <dcterms:created xsi:type="dcterms:W3CDTF">2023-09-15T06:15:10Z</dcterms:created>
  <dcterms:modified xsi:type="dcterms:W3CDTF">2023-09-18T02:44:51Z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